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Default Extension="gif" ContentType="image/gif"/>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36"/>
  </p:notesMasterIdLst>
  <p:sldIdLst>
    <p:sldId id="281" r:id="rId2"/>
    <p:sldId id="303" r:id="rId3"/>
    <p:sldId id="342" r:id="rId4"/>
    <p:sldId id="343" r:id="rId5"/>
    <p:sldId id="344" r:id="rId6"/>
    <p:sldId id="284" r:id="rId7"/>
    <p:sldId id="285" r:id="rId8"/>
    <p:sldId id="286" r:id="rId9"/>
    <p:sldId id="288" r:id="rId10"/>
    <p:sldId id="261" r:id="rId11"/>
    <p:sldId id="290" r:id="rId12"/>
    <p:sldId id="292" r:id="rId13"/>
    <p:sldId id="293" r:id="rId14"/>
    <p:sldId id="294" r:id="rId15"/>
    <p:sldId id="295" r:id="rId16"/>
    <p:sldId id="263" r:id="rId17"/>
    <p:sldId id="264" r:id="rId18"/>
    <p:sldId id="291" r:id="rId19"/>
    <p:sldId id="341" r:id="rId20"/>
    <p:sldId id="304" r:id="rId21"/>
    <p:sldId id="298" r:id="rId22"/>
    <p:sldId id="299" r:id="rId23"/>
    <p:sldId id="278" r:id="rId24"/>
    <p:sldId id="306" r:id="rId25"/>
    <p:sldId id="327" r:id="rId26"/>
    <p:sldId id="326" r:id="rId27"/>
    <p:sldId id="315" r:id="rId28"/>
    <p:sldId id="279" r:id="rId29"/>
    <p:sldId id="314" r:id="rId30"/>
    <p:sldId id="305" r:id="rId31"/>
    <p:sldId id="316" r:id="rId32"/>
    <p:sldId id="337" r:id="rId33"/>
    <p:sldId id="339" r:id="rId34"/>
    <p:sldId id="282"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25B21E"/>
    <a:srgbClr val="CC0066"/>
    <a:srgbClr val="990099"/>
    <a:srgbClr val="99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p:scale>
          <a:sx n="49" d="100"/>
          <a:sy n="49" d="100"/>
        </p:scale>
        <p:origin x="-1986" y="-528"/>
      </p:cViewPr>
      <p:guideLst>
        <p:guide orient="horz" pos="2160"/>
        <p:guide pos="2880"/>
      </p:guideLst>
    </p:cSldViewPr>
  </p:slideViewPr>
  <p:outlineViewPr>
    <p:cViewPr>
      <p:scale>
        <a:sx n="33" d="100"/>
        <a:sy n="33" d="100"/>
      </p:scale>
      <p:origin x="18" y="32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FCC5C5-67F2-4A1E-AFEE-010EDF66F944}"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8EFB240B-019F-419D-8845-D4C6EFF0F455}">
      <dgm:prSet custT="1"/>
      <dgm:spPr/>
      <dgm:t>
        <a:bodyPr/>
        <a:lstStyle/>
        <a:p>
          <a:pPr rtl="0"/>
          <a:r>
            <a:rPr lang="en-IN" sz="4400" b="1" dirty="0" smtClean="0">
              <a:latin typeface="Cambria" pitchFamily="18" charset="0"/>
              <a:cs typeface="Times New Roman" pitchFamily="18" charset="0"/>
            </a:rPr>
            <a:t>Common  methods of covalent bonding:</a:t>
          </a:r>
          <a:endParaRPr lang="en-IN" sz="4400" b="1" dirty="0">
            <a:latin typeface="Cambria" pitchFamily="18" charset="0"/>
            <a:cs typeface="Times New Roman" pitchFamily="18" charset="0"/>
          </a:endParaRPr>
        </a:p>
      </dgm:t>
    </dgm:pt>
    <dgm:pt modelId="{779EF8C1-62CA-418E-81AE-C393C65E7EFC}" type="parTrans" cxnId="{A261DEEA-EDA3-4AC9-A13F-B5B6B54D770D}">
      <dgm:prSet/>
      <dgm:spPr/>
      <dgm:t>
        <a:bodyPr/>
        <a:lstStyle/>
        <a:p>
          <a:endParaRPr lang="en-IN"/>
        </a:p>
      </dgm:t>
    </dgm:pt>
    <dgm:pt modelId="{E76ED731-7532-4BAB-BDCC-B344D5861A95}" type="sibTrans" cxnId="{A261DEEA-EDA3-4AC9-A13F-B5B6B54D770D}">
      <dgm:prSet/>
      <dgm:spPr/>
      <dgm:t>
        <a:bodyPr/>
        <a:lstStyle/>
        <a:p>
          <a:endParaRPr lang="en-IN"/>
        </a:p>
      </dgm:t>
    </dgm:pt>
    <dgm:pt modelId="{0AA27C21-6392-4732-8C53-935DB8114847}">
      <dgm:prSet custT="1"/>
      <dgm:spPr/>
      <dgm:t>
        <a:bodyPr/>
        <a:lstStyle/>
        <a:p>
          <a:pPr rtl="0"/>
          <a:r>
            <a:rPr lang="en-IN" sz="3600" b="1" dirty="0" smtClean="0">
              <a:latin typeface="Cambria" pitchFamily="18" charset="0"/>
              <a:cs typeface="Times New Roman" pitchFamily="18" charset="0"/>
            </a:rPr>
            <a:t>Cyanogen bromide activation</a:t>
          </a:r>
          <a:endParaRPr lang="en-IN" sz="3600" dirty="0">
            <a:latin typeface="Cambria" pitchFamily="18" charset="0"/>
            <a:cs typeface="Times New Roman" pitchFamily="18" charset="0"/>
          </a:endParaRPr>
        </a:p>
      </dgm:t>
    </dgm:pt>
    <dgm:pt modelId="{DB665C8A-5793-446A-B8F4-144E7E799183}" type="parTrans" cxnId="{F446D4E9-4659-40F3-8AA5-C36AF5A5E894}">
      <dgm:prSet/>
      <dgm:spPr/>
      <dgm:t>
        <a:bodyPr/>
        <a:lstStyle/>
        <a:p>
          <a:endParaRPr lang="en-IN"/>
        </a:p>
      </dgm:t>
    </dgm:pt>
    <dgm:pt modelId="{479F9F96-79B3-443D-99C4-F54D92D0A0C8}" type="sibTrans" cxnId="{F446D4E9-4659-40F3-8AA5-C36AF5A5E894}">
      <dgm:prSet/>
      <dgm:spPr/>
      <dgm:t>
        <a:bodyPr/>
        <a:lstStyle/>
        <a:p>
          <a:endParaRPr lang="en-IN"/>
        </a:p>
      </dgm:t>
    </dgm:pt>
    <dgm:pt modelId="{87C3106E-DBDC-4E64-BC48-2231711CC065}">
      <dgm:prSet custT="1"/>
      <dgm:spPr/>
      <dgm:t>
        <a:bodyPr/>
        <a:lstStyle/>
        <a:p>
          <a:pPr rtl="0"/>
          <a:r>
            <a:rPr lang="en-IN" sz="3600" b="1" dirty="0" smtClean="0">
              <a:latin typeface="Cambria" pitchFamily="18" charset="0"/>
              <a:cs typeface="Times New Roman" pitchFamily="18" charset="0"/>
            </a:rPr>
            <a:t>Diazotation</a:t>
          </a:r>
          <a:endParaRPr lang="en-IN" sz="3600" b="1" dirty="0">
            <a:latin typeface="Cambria" pitchFamily="18" charset="0"/>
            <a:cs typeface="Times New Roman" pitchFamily="18" charset="0"/>
          </a:endParaRPr>
        </a:p>
      </dgm:t>
    </dgm:pt>
    <dgm:pt modelId="{1A952E70-8DD8-46CF-AECF-0101E387DDCD}" type="parTrans" cxnId="{00496047-C8E7-4A9C-A42A-657C39F1F4B9}">
      <dgm:prSet/>
      <dgm:spPr/>
      <dgm:t>
        <a:bodyPr/>
        <a:lstStyle/>
        <a:p>
          <a:endParaRPr lang="en-IN"/>
        </a:p>
      </dgm:t>
    </dgm:pt>
    <dgm:pt modelId="{82A787C6-990C-4665-9B02-58056AFDF5FA}" type="sibTrans" cxnId="{00496047-C8E7-4A9C-A42A-657C39F1F4B9}">
      <dgm:prSet/>
      <dgm:spPr/>
      <dgm:t>
        <a:bodyPr/>
        <a:lstStyle/>
        <a:p>
          <a:endParaRPr lang="en-IN"/>
        </a:p>
      </dgm:t>
    </dgm:pt>
    <dgm:pt modelId="{D32218D3-C1B4-4203-BB2A-0D23D3886651}">
      <dgm:prSet custT="1"/>
      <dgm:spPr/>
      <dgm:t>
        <a:bodyPr/>
        <a:lstStyle/>
        <a:p>
          <a:pPr rtl="0"/>
          <a:r>
            <a:rPr lang="en-IN" sz="3600" b="1" dirty="0" smtClean="0">
              <a:latin typeface="Cambria" pitchFamily="18" charset="0"/>
              <a:cs typeface="Times New Roman" pitchFamily="18" charset="0"/>
            </a:rPr>
            <a:t>Peptide bond formation</a:t>
          </a:r>
          <a:endParaRPr lang="en-IN" sz="3600" b="1" dirty="0">
            <a:latin typeface="Cambria" pitchFamily="18" charset="0"/>
            <a:cs typeface="Times New Roman" pitchFamily="18" charset="0"/>
          </a:endParaRPr>
        </a:p>
      </dgm:t>
    </dgm:pt>
    <dgm:pt modelId="{B6344AC0-231B-43A4-85D3-B6FBA2EAE9A2}" type="parTrans" cxnId="{908F69A5-7037-4412-A277-54253AC53B85}">
      <dgm:prSet/>
      <dgm:spPr/>
      <dgm:t>
        <a:bodyPr/>
        <a:lstStyle/>
        <a:p>
          <a:endParaRPr lang="en-IN"/>
        </a:p>
      </dgm:t>
    </dgm:pt>
    <dgm:pt modelId="{2108AF34-843B-476F-9A52-454DAAD04D80}" type="sibTrans" cxnId="{908F69A5-7037-4412-A277-54253AC53B85}">
      <dgm:prSet/>
      <dgm:spPr/>
      <dgm:t>
        <a:bodyPr/>
        <a:lstStyle/>
        <a:p>
          <a:endParaRPr lang="en-IN"/>
        </a:p>
      </dgm:t>
    </dgm:pt>
    <dgm:pt modelId="{FB7915BE-169A-49DE-B15A-54AC23DFF04A}">
      <dgm:prSet custT="1"/>
      <dgm:spPr/>
      <dgm:t>
        <a:bodyPr/>
        <a:lstStyle/>
        <a:p>
          <a:pPr rtl="0"/>
          <a:endParaRPr lang="en-IN" sz="3600" dirty="0">
            <a:latin typeface="Cambria" pitchFamily="18" charset="0"/>
            <a:cs typeface="Times New Roman" pitchFamily="18" charset="0"/>
          </a:endParaRPr>
        </a:p>
      </dgm:t>
    </dgm:pt>
    <dgm:pt modelId="{B138D28D-A542-413F-BEA8-BC8D0735A9BB}" type="parTrans" cxnId="{11EF1B95-194A-44F9-8AD0-9D30B378CBC7}">
      <dgm:prSet/>
      <dgm:spPr/>
      <dgm:t>
        <a:bodyPr/>
        <a:lstStyle/>
        <a:p>
          <a:endParaRPr lang="en-US"/>
        </a:p>
      </dgm:t>
    </dgm:pt>
    <dgm:pt modelId="{9EE2547C-CE8F-4180-AD61-E2174B74240A}" type="sibTrans" cxnId="{11EF1B95-194A-44F9-8AD0-9D30B378CBC7}">
      <dgm:prSet/>
      <dgm:spPr/>
      <dgm:t>
        <a:bodyPr/>
        <a:lstStyle/>
        <a:p>
          <a:endParaRPr lang="en-US"/>
        </a:p>
      </dgm:t>
    </dgm:pt>
    <dgm:pt modelId="{2E3D7144-368B-4FCD-8EDA-5EEF70FC2581}">
      <dgm:prSet custT="1"/>
      <dgm:spPr/>
      <dgm:t>
        <a:bodyPr/>
        <a:lstStyle/>
        <a:p>
          <a:pPr rtl="0"/>
          <a:endParaRPr lang="en-IN" sz="3600" b="1" dirty="0">
            <a:latin typeface="Cambria" pitchFamily="18" charset="0"/>
            <a:cs typeface="Times New Roman" pitchFamily="18" charset="0"/>
          </a:endParaRPr>
        </a:p>
      </dgm:t>
    </dgm:pt>
    <dgm:pt modelId="{9B1ADCE4-8404-409D-B2DC-FD75DC9F1071}" type="parTrans" cxnId="{E61BCFCA-AA93-4B42-98E3-398F5201B248}">
      <dgm:prSet/>
      <dgm:spPr/>
      <dgm:t>
        <a:bodyPr/>
        <a:lstStyle/>
        <a:p>
          <a:endParaRPr lang="en-US"/>
        </a:p>
      </dgm:t>
    </dgm:pt>
    <dgm:pt modelId="{D4B924B8-ABFC-43B8-837C-A2E72DCC8604}" type="sibTrans" cxnId="{E61BCFCA-AA93-4B42-98E3-398F5201B248}">
      <dgm:prSet/>
      <dgm:spPr/>
      <dgm:t>
        <a:bodyPr/>
        <a:lstStyle/>
        <a:p>
          <a:endParaRPr lang="en-US"/>
        </a:p>
      </dgm:t>
    </dgm:pt>
    <dgm:pt modelId="{5F29C654-3445-45AF-A671-B89E2B80CF6D}" type="pres">
      <dgm:prSet presAssocID="{F2FCC5C5-67F2-4A1E-AFEE-010EDF66F944}" presName="Name0" presStyleCnt="0">
        <dgm:presLayoutVars>
          <dgm:dir/>
          <dgm:animLvl val="lvl"/>
          <dgm:resizeHandles val="exact"/>
        </dgm:presLayoutVars>
      </dgm:prSet>
      <dgm:spPr/>
      <dgm:t>
        <a:bodyPr/>
        <a:lstStyle/>
        <a:p>
          <a:endParaRPr lang="en-IN"/>
        </a:p>
      </dgm:t>
    </dgm:pt>
    <dgm:pt modelId="{95557FB7-4D74-4085-B72E-67B768C733DE}" type="pres">
      <dgm:prSet presAssocID="{8EFB240B-019F-419D-8845-D4C6EFF0F455}" presName="linNode" presStyleCnt="0"/>
      <dgm:spPr/>
    </dgm:pt>
    <dgm:pt modelId="{C5652C03-F5A7-474D-AED1-10A572B56463}" type="pres">
      <dgm:prSet presAssocID="{8EFB240B-019F-419D-8845-D4C6EFF0F455}" presName="parentText" presStyleLbl="node1" presStyleIdx="0" presStyleCnt="1" custScaleX="247136">
        <dgm:presLayoutVars>
          <dgm:chMax val="1"/>
          <dgm:bulletEnabled val="1"/>
        </dgm:presLayoutVars>
      </dgm:prSet>
      <dgm:spPr/>
      <dgm:t>
        <a:bodyPr/>
        <a:lstStyle/>
        <a:p>
          <a:endParaRPr lang="en-IN"/>
        </a:p>
      </dgm:t>
    </dgm:pt>
    <dgm:pt modelId="{A2786A61-9307-4722-87D5-577C3FA7F870}" type="pres">
      <dgm:prSet presAssocID="{8EFB240B-019F-419D-8845-D4C6EFF0F455}" presName="descendantText" presStyleLbl="alignAccFollowNode1" presStyleIdx="0" presStyleCnt="1" custLinFactNeighborX="17434" custLinFactNeighborY="3125">
        <dgm:presLayoutVars>
          <dgm:bulletEnabled val="1"/>
        </dgm:presLayoutVars>
      </dgm:prSet>
      <dgm:spPr/>
      <dgm:t>
        <a:bodyPr/>
        <a:lstStyle/>
        <a:p>
          <a:endParaRPr lang="en-IN"/>
        </a:p>
      </dgm:t>
    </dgm:pt>
  </dgm:ptLst>
  <dgm:cxnLst>
    <dgm:cxn modelId="{31C33870-EC01-4423-8CFB-9CC1AA633980}" type="presOf" srcId="{FB7915BE-169A-49DE-B15A-54AC23DFF04A}" destId="{A2786A61-9307-4722-87D5-577C3FA7F870}" srcOrd="0" destOrd="1" presId="urn:microsoft.com/office/officeart/2005/8/layout/vList5"/>
    <dgm:cxn modelId="{00496047-C8E7-4A9C-A42A-657C39F1F4B9}" srcId="{8EFB240B-019F-419D-8845-D4C6EFF0F455}" destId="{87C3106E-DBDC-4E64-BC48-2231711CC065}" srcOrd="2" destOrd="0" parTransId="{1A952E70-8DD8-46CF-AECF-0101E387DDCD}" sibTransId="{82A787C6-990C-4665-9B02-58056AFDF5FA}"/>
    <dgm:cxn modelId="{A261DEEA-EDA3-4AC9-A13F-B5B6B54D770D}" srcId="{F2FCC5C5-67F2-4A1E-AFEE-010EDF66F944}" destId="{8EFB240B-019F-419D-8845-D4C6EFF0F455}" srcOrd="0" destOrd="0" parTransId="{779EF8C1-62CA-418E-81AE-C393C65E7EFC}" sibTransId="{E76ED731-7532-4BAB-BDCC-B344D5861A95}"/>
    <dgm:cxn modelId="{EAE42C6B-CB5D-4F44-84E4-BD6BC50A5571}" type="presOf" srcId="{F2FCC5C5-67F2-4A1E-AFEE-010EDF66F944}" destId="{5F29C654-3445-45AF-A671-B89E2B80CF6D}" srcOrd="0" destOrd="0" presId="urn:microsoft.com/office/officeart/2005/8/layout/vList5"/>
    <dgm:cxn modelId="{1B3F957F-40A2-486F-9262-3D7EE9C00B50}" type="presOf" srcId="{D32218D3-C1B4-4203-BB2A-0D23D3886651}" destId="{A2786A61-9307-4722-87D5-577C3FA7F870}" srcOrd="0" destOrd="4" presId="urn:microsoft.com/office/officeart/2005/8/layout/vList5"/>
    <dgm:cxn modelId="{E61BCFCA-AA93-4B42-98E3-398F5201B248}" srcId="{8EFB240B-019F-419D-8845-D4C6EFF0F455}" destId="{2E3D7144-368B-4FCD-8EDA-5EEF70FC2581}" srcOrd="3" destOrd="0" parTransId="{9B1ADCE4-8404-409D-B2DC-FD75DC9F1071}" sibTransId="{D4B924B8-ABFC-43B8-837C-A2E72DCC8604}"/>
    <dgm:cxn modelId="{11EF1B95-194A-44F9-8AD0-9D30B378CBC7}" srcId="{8EFB240B-019F-419D-8845-D4C6EFF0F455}" destId="{FB7915BE-169A-49DE-B15A-54AC23DFF04A}" srcOrd="1" destOrd="0" parTransId="{B138D28D-A542-413F-BEA8-BC8D0735A9BB}" sibTransId="{9EE2547C-CE8F-4180-AD61-E2174B74240A}"/>
    <dgm:cxn modelId="{4751A881-768F-4991-B3DD-DDDDA9740FE4}" type="presOf" srcId="{2E3D7144-368B-4FCD-8EDA-5EEF70FC2581}" destId="{A2786A61-9307-4722-87D5-577C3FA7F870}" srcOrd="0" destOrd="3" presId="urn:microsoft.com/office/officeart/2005/8/layout/vList5"/>
    <dgm:cxn modelId="{F446D4E9-4659-40F3-8AA5-C36AF5A5E894}" srcId="{8EFB240B-019F-419D-8845-D4C6EFF0F455}" destId="{0AA27C21-6392-4732-8C53-935DB8114847}" srcOrd="0" destOrd="0" parTransId="{DB665C8A-5793-446A-B8F4-144E7E799183}" sibTransId="{479F9F96-79B3-443D-99C4-F54D92D0A0C8}"/>
    <dgm:cxn modelId="{D0D967A4-C1E9-4217-AADC-3AB3368864BA}" type="presOf" srcId="{87C3106E-DBDC-4E64-BC48-2231711CC065}" destId="{A2786A61-9307-4722-87D5-577C3FA7F870}" srcOrd="0" destOrd="2" presId="urn:microsoft.com/office/officeart/2005/8/layout/vList5"/>
    <dgm:cxn modelId="{6323CFE0-B066-426D-AA7E-D57786EA094D}" type="presOf" srcId="{0AA27C21-6392-4732-8C53-935DB8114847}" destId="{A2786A61-9307-4722-87D5-577C3FA7F870}" srcOrd="0" destOrd="0" presId="urn:microsoft.com/office/officeart/2005/8/layout/vList5"/>
    <dgm:cxn modelId="{648B1A7F-CE00-477C-A489-BBD4C270BDEB}" type="presOf" srcId="{8EFB240B-019F-419D-8845-D4C6EFF0F455}" destId="{C5652C03-F5A7-474D-AED1-10A572B56463}" srcOrd="0" destOrd="0" presId="urn:microsoft.com/office/officeart/2005/8/layout/vList5"/>
    <dgm:cxn modelId="{908F69A5-7037-4412-A277-54253AC53B85}" srcId="{8EFB240B-019F-419D-8845-D4C6EFF0F455}" destId="{D32218D3-C1B4-4203-BB2A-0D23D3886651}" srcOrd="4" destOrd="0" parTransId="{B6344AC0-231B-43A4-85D3-B6FBA2EAE9A2}" sibTransId="{2108AF34-843B-476F-9A52-454DAAD04D80}"/>
    <dgm:cxn modelId="{A87C9DE7-DBAF-453D-B210-7E551C371DAD}" type="presParOf" srcId="{5F29C654-3445-45AF-A671-B89E2B80CF6D}" destId="{95557FB7-4D74-4085-B72E-67B768C733DE}" srcOrd="0" destOrd="0" presId="urn:microsoft.com/office/officeart/2005/8/layout/vList5"/>
    <dgm:cxn modelId="{FD536263-A63F-4203-86E6-4BE435043639}" type="presParOf" srcId="{95557FB7-4D74-4085-B72E-67B768C733DE}" destId="{C5652C03-F5A7-474D-AED1-10A572B56463}" srcOrd="0" destOrd="0" presId="urn:microsoft.com/office/officeart/2005/8/layout/vList5"/>
    <dgm:cxn modelId="{04EE239D-B0B2-4960-8535-4052593E3E3B}" type="presParOf" srcId="{95557FB7-4D74-4085-B72E-67B768C733DE}" destId="{A2786A61-9307-4722-87D5-577C3FA7F870}" srcOrd="1" destOrd="0" presId="urn:microsoft.com/office/officeart/2005/8/layout/vList5"/>
  </dgm:cxnLst>
  <dgm:bg/>
  <dgm:whole/>
</dgm:dataModel>
</file>

<file path=ppt/diagrams/data2.xml><?xml version="1.0" encoding="utf-8"?>
<dgm:dataModel xmlns:dgm="http://schemas.openxmlformats.org/drawingml/2006/diagram" xmlns:a="http://schemas.openxmlformats.org/drawingml/2006/main">
  <dgm:ptLst>
    <dgm:pt modelId="{711C44EB-E8AE-44BF-8272-D0F8EC22CED4}" type="doc">
      <dgm:prSet loTypeId="urn:microsoft.com/office/officeart/2005/8/layout/hierarchy1" loCatId="hierarchy" qsTypeId="urn:microsoft.com/office/officeart/2005/8/quickstyle/3d7" qsCatId="3D" csTypeId="urn:microsoft.com/office/officeart/2005/8/colors/accent1_2" csCatId="accent1" phldr="1"/>
      <dgm:spPr/>
      <dgm:t>
        <a:bodyPr/>
        <a:lstStyle/>
        <a:p>
          <a:endParaRPr lang="en-IN"/>
        </a:p>
      </dgm:t>
    </dgm:pt>
    <dgm:pt modelId="{95E3CEC0-13E8-4FA8-B7C2-E787A4EB37AD}" type="pres">
      <dgm:prSet presAssocID="{711C44EB-E8AE-44BF-8272-D0F8EC22CED4}" presName="hierChild1" presStyleCnt="0">
        <dgm:presLayoutVars>
          <dgm:chPref val="1"/>
          <dgm:dir/>
          <dgm:animOne val="branch"/>
          <dgm:animLvl val="lvl"/>
          <dgm:resizeHandles/>
        </dgm:presLayoutVars>
      </dgm:prSet>
      <dgm:spPr/>
      <dgm:t>
        <a:bodyPr/>
        <a:lstStyle/>
        <a:p>
          <a:endParaRPr lang="en-IN"/>
        </a:p>
      </dgm:t>
    </dgm:pt>
  </dgm:ptLst>
  <dgm:cxnLst>
    <dgm:cxn modelId="{B03AB52E-06ED-4986-9034-47FBEEB949EA}" type="presOf" srcId="{711C44EB-E8AE-44BF-8272-D0F8EC22CED4}" destId="{95E3CEC0-13E8-4FA8-B7C2-E787A4EB37AD}" srcOrd="0" destOrd="0" presId="urn:microsoft.com/office/officeart/2005/8/layout/hierarchy1"/>
  </dgm:cxnLst>
  <dgm:bg/>
  <dgm:whole/>
</dgm:dataModel>
</file>

<file path=ppt/diagrams/data3.xml><?xml version="1.0" encoding="utf-8"?>
<dgm:dataModel xmlns:dgm="http://schemas.openxmlformats.org/drawingml/2006/diagram" xmlns:a="http://schemas.openxmlformats.org/drawingml/2006/main">
  <dgm:ptLst>
    <dgm:pt modelId="{0ACDD24C-8B8A-4FB2-A98E-BC95EAF2F445}" type="doc">
      <dgm:prSet loTypeId="urn:microsoft.com/office/officeart/2005/8/layout/vList2" loCatId="list" qsTypeId="urn:microsoft.com/office/officeart/2005/8/quickstyle/3d6" qsCatId="3D" csTypeId="urn:microsoft.com/office/officeart/2005/8/colors/accent0_2" csCatId="mainScheme" phldr="1"/>
      <dgm:spPr/>
      <dgm:t>
        <a:bodyPr/>
        <a:lstStyle/>
        <a:p>
          <a:endParaRPr lang="en-IN"/>
        </a:p>
      </dgm:t>
    </dgm:pt>
    <dgm:pt modelId="{8D94471D-CA0A-4020-8671-46C117236AAD}">
      <dgm:prSet phldrT="[Text]"/>
      <dgm:spPr/>
      <dgm:t>
        <a:bodyPr/>
        <a:lstStyle/>
        <a:p>
          <a:r>
            <a:rPr lang="en-US" b="1" u="sng" dirty="0" smtClean="0">
              <a:solidFill>
                <a:srgbClr val="C00000"/>
              </a:solidFill>
              <a:latin typeface="Cambria" pitchFamily="18" charset="0"/>
              <a:cs typeface="Times New Roman" pitchFamily="18" charset="0"/>
            </a:rPr>
            <a:t>Applications of immobilized enzymes</a:t>
          </a:r>
          <a:endParaRPr lang="en-IN" dirty="0">
            <a:solidFill>
              <a:srgbClr val="C00000"/>
            </a:solidFill>
            <a:latin typeface="Cambria" pitchFamily="18" charset="0"/>
            <a:cs typeface="Times New Roman" pitchFamily="18" charset="0"/>
          </a:endParaRPr>
        </a:p>
      </dgm:t>
    </dgm:pt>
    <dgm:pt modelId="{614D5299-24B1-4987-AC95-583F4A225DC4}" type="parTrans" cxnId="{F8077A25-52E6-4392-8255-F10DAE7393C1}">
      <dgm:prSet/>
      <dgm:spPr/>
      <dgm:t>
        <a:bodyPr/>
        <a:lstStyle/>
        <a:p>
          <a:endParaRPr lang="en-IN"/>
        </a:p>
      </dgm:t>
    </dgm:pt>
    <dgm:pt modelId="{EC5C6B63-A774-4BBC-87FB-DDE7E2DE2380}" type="sibTrans" cxnId="{F8077A25-52E6-4392-8255-F10DAE7393C1}">
      <dgm:prSet/>
      <dgm:spPr/>
      <dgm:t>
        <a:bodyPr/>
        <a:lstStyle/>
        <a:p>
          <a:endParaRPr lang="en-IN"/>
        </a:p>
      </dgm:t>
    </dgm:pt>
    <dgm:pt modelId="{F4A1AF05-E3C8-40D1-9911-79E10C9DB68E}" type="pres">
      <dgm:prSet presAssocID="{0ACDD24C-8B8A-4FB2-A98E-BC95EAF2F445}" presName="linear" presStyleCnt="0">
        <dgm:presLayoutVars>
          <dgm:animLvl val="lvl"/>
          <dgm:resizeHandles val="exact"/>
        </dgm:presLayoutVars>
      </dgm:prSet>
      <dgm:spPr/>
      <dgm:t>
        <a:bodyPr/>
        <a:lstStyle/>
        <a:p>
          <a:endParaRPr lang="en-IN"/>
        </a:p>
      </dgm:t>
    </dgm:pt>
    <dgm:pt modelId="{FB55B5AB-8E4A-454E-BAE4-B5D66C7F274F}" type="pres">
      <dgm:prSet presAssocID="{8D94471D-CA0A-4020-8671-46C117236AAD}" presName="parentText" presStyleLbl="node1" presStyleIdx="0" presStyleCnt="1" custScaleY="55256" custLinFactY="-1447" custLinFactNeighborX="-1626" custLinFactNeighborY="-100000">
        <dgm:presLayoutVars>
          <dgm:chMax val="0"/>
          <dgm:bulletEnabled val="1"/>
        </dgm:presLayoutVars>
      </dgm:prSet>
      <dgm:spPr/>
      <dgm:t>
        <a:bodyPr/>
        <a:lstStyle/>
        <a:p>
          <a:endParaRPr lang="en-IN"/>
        </a:p>
      </dgm:t>
    </dgm:pt>
  </dgm:ptLst>
  <dgm:cxnLst>
    <dgm:cxn modelId="{884CB7B1-7C16-4BF6-BA38-7BE314233143}" type="presOf" srcId="{8D94471D-CA0A-4020-8671-46C117236AAD}" destId="{FB55B5AB-8E4A-454E-BAE4-B5D66C7F274F}" srcOrd="0" destOrd="0" presId="urn:microsoft.com/office/officeart/2005/8/layout/vList2"/>
    <dgm:cxn modelId="{0CA4E7FA-7AC6-4CE7-AEC3-21614B121D3B}" type="presOf" srcId="{0ACDD24C-8B8A-4FB2-A98E-BC95EAF2F445}" destId="{F4A1AF05-E3C8-40D1-9911-79E10C9DB68E}" srcOrd="0" destOrd="0" presId="urn:microsoft.com/office/officeart/2005/8/layout/vList2"/>
    <dgm:cxn modelId="{F8077A25-52E6-4392-8255-F10DAE7393C1}" srcId="{0ACDD24C-8B8A-4FB2-A98E-BC95EAF2F445}" destId="{8D94471D-CA0A-4020-8671-46C117236AAD}" srcOrd="0" destOrd="0" parTransId="{614D5299-24B1-4987-AC95-583F4A225DC4}" sibTransId="{EC5C6B63-A774-4BBC-87FB-DDE7E2DE2380}"/>
    <dgm:cxn modelId="{AC3729F5-3D21-4D0C-807C-85D393BF61B9}" type="presParOf" srcId="{F4A1AF05-E3C8-40D1-9911-79E10C9DB68E}" destId="{FB55B5AB-8E4A-454E-BAE4-B5D66C7F274F}" srcOrd="0" destOrd="0" presId="urn:microsoft.com/office/officeart/2005/8/layout/vList2"/>
  </dgm:cxnLst>
  <dgm:bg/>
  <dgm:whole>
    <a:ln>
      <a:noFill/>
    </a:ln>
  </dgm:whole>
</dgm:dataModel>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D327C5-AB36-48CC-BC99-82105F933FDC}" type="datetimeFigureOut">
              <a:rPr lang="en-US" smtClean="0"/>
              <a:pPr/>
              <a:t>5/14/2019</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FA00ED-6E1B-418A-AF2A-BDD8B79F6F4B}"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ADFA00ED-6E1B-418A-AF2A-BDD8B79F6F4B}" type="slidenum">
              <a:rPr lang="en-IN" smtClean="0"/>
              <a:pPr/>
              <a:t>15</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753F42F4-8E60-4E69-9E57-073F11DAE79F}" type="datetimeFigureOut">
              <a:rPr lang="en-US" smtClean="0"/>
              <a:pPr/>
              <a:t>5/14/2019</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5BA75F03-2D17-4AC6-8586-FDB293EAD0FA}" type="slidenum">
              <a:rPr lang="en-IN" smtClean="0"/>
              <a:pPr/>
              <a:t>‹#›</a:t>
            </a:fld>
            <a:endParaRPr lang="en-IN"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53F42F4-8E60-4E69-9E57-073F11DAE79F}" type="datetimeFigureOut">
              <a:rPr lang="en-US" smtClean="0"/>
              <a:pPr/>
              <a:t>5/14/2019</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5BA75F03-2D17-4AC6-8586-FDB293EAD0FA}" type="slidenum">
              <a:rPr lang="en-IN" smtClean="0"/>
              <a:pPr/>
              <a:t>‹#›</a:t>
            </a:fld>
            <a:endParaRPr lang="en-I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53F42F4-8E60-4E69-9E57-073F11DAE79F}" type="datetimeFigureOut">
              <a:rPr lang="en-US" smtClean="0"/>
              <a:pPr/>
              <a:t>5/14/2019</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5BA75F03-2D17-4AC6-8586-FDB293EAD0FA}" type="slidenum">
              <a:rPr lang="en-IN" smtClean="0"/>
              <a:pPr/>
              <a:t>‹#›</a:t>
            </a:fld>
            <a:endParaRPr lang="en-I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53F42F4-8E60-4E69-9E57-073F11DAE79F}" type="datetimeFigureOut">
              <a:rPr lang="en-US" smtClean="0"/>
              <a:pPr/>
              <a:t>5/14/2019</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5BA75F03-2D17-4AC6-8586-FDB293EAD0FA}" type="slidenum">
              <a:rPr lang="en-IN" smtClean="0"/>
              <a:pPr/>
              <a:t>‹#›</a:t>
            </a:fld>
            <a:endParaRPr lang="en-I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3F42F4-8E60-4E69-9E57-073F11DAE79F}" type="datetimeFigureOut">
              <a:rPr lang="en-US" smtClean="0"/>
              <a:pPr/>
              <a:t>5/14/2019</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5BA75F03-2D17-4AC6-8586-FDB293EAD0FA}" type="slidenum">
              <a:rPr lang="en-IN" smtClean="0"/>
              <a:pPr/>
              <a:t>‹#›</a:t>
            </a:fld>
            <a:endParaRPr lang="en-IN"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753F42F4-8E60-4E69-9E57-073F11DAE79F}" type="datetimeFigureOut">
              <a:rPr lang="en-US" smtClean="0"/>
              <a:pPr/>
              <a:t>5/14/2019</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5BA75F03-2D17-4AC6-8586-FDB293EAD0FA}" type="slidenum">
              <a:rPr lang="en-IN" smtClean="0"/>
              <a:pPr/>
              <a:t>‹#›</a:t>
            </a:fld>
            <a:endParaRPr lang="en-I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753F42F4-8E60-4E69-9E57-073F11DAE79F}" type="datetimeFigureOut">
              <a:rPr lang="en-US" smtClean="0"/>
              <a:pPr/>
              <a:t>5/14/2019</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5BA75F03-2D17-4AC6-8586-FDB293EAD0FA}" type="slidenum">
              <a:rPr lang="en-IN" smtClean="0"/>
              <a:pPr/>
              <a:t>‹#›</a:t>
            </a:fld>
            <a:endParaRPr lang="en-IN"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753F42F4-8E60-4E69-9E57-073F11DAE79F}" type="datetimeFigureOut">
              <a:rPr lang="en-US" smtClean="0"/>
              <a:pPr/>
              <a:t>5/14/2019</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5BA75F03-2D17-4AC6-8586-FDB293EAD0FA}" type="slidenum">
              <a:rPr lang="en-IN" smtClean="0"/>
              <a:pPr/>
              <a:t>‹#›</a:t>
            </a:fld>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3F42F4-8E60-4E69-9E57-073F11DAE79F}" type="datetimeFigureOut">
              <a:rPr lang="en-US" smtClean="0"/>
              <a:pPr/>
              <a:t>5/14/2019</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5BA75F03-2D17-4AC6-8586-FDB293EAD0FA}" type="slidenum">
              <a:rPr lang="en-IN" smtClean="0"/>
              <a:pPr/>
              <a:t>‹#›</a:t>
            </a:fld>
            <a:endParaRPr lang="en-I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3F42F4-8E60-4E69-9E57-073F11DAE79F}" type="datetimeFigureOut">
              <a:rPr lang="en-US" smtClean="0"/>
              <a:pPr/>
              <a:t>5/14/2019</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5BA75F03-2D17-4AC6-8586-FDB293EAD0FA}" type="slidenum">
              <a:rPr lang="en-IN" smtClean="0"/>
              <a:pPr/>
              <a:t>‹#›</a:t>
            </a:fld>
            <a:endParaRPr lang="en-I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3F42F4-8E60-4E69-9E57-073F11DAE79F}" type="datetimeFigureOut">
              <a:rPr lang="en-US" smtClean="0"/>
              <a:pPr/>
              <a:t>5/14/2019</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5BA75F03-2D17-4AC6-8586-FDB293EAD0FA}" type="slidenum">
              <a:rPr lang="en-IN" smtClean="0"/>
              <a:pPr/>
              <a:t>‹#›</a:t>
            </a:fld>
            <a:endParaRPr lang="en-IN"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3F42F4-8E60-4E69-9E57-073F11DAE79F}" type="datetimeFigureOut">
              <a:rPr lang="en-US" smtClean="0"/>
              <a:pPr/>
              <a:t>5/14/2019</a:t>
            </a:fld>
            <a:endParaRPr lang="en-IN"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A75F03-2D17-4AC6-8586-FDB293EAD0FA}" type="slidenum">
              <a:rPr lang="en-IN" smtClean="0"/>
              <a:pPr/>
              <a:t>‹#›</a:t>
            </a:fld>
            <a:endParaRPr lang="en-IN" dirty="0"/>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diagramLayout" Target="../diagrams/layout2.xml"/><Relationship Id="rId7" Type="http://schemas.openxmlformats.org/officeDocument/2006/relationships/diagramLayout" Target="../diagrams/layout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openxmlformats.org/officeDocument/2006/relationships/diagramData" Target="../diagrams/data3.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diagramColors" Target="../diagrams/colors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WordArt 1026"/>
          <p:cNvSpPr>
            <a:spLocks noChangeArrowheads="1" noChangeShapeType="1" noTextEdit="1"/>
          </p:cNvSpPr>
          <p:nvPr/>
        </p:nvSpPr>
        <p:spPr bwMode="auto">
          <a:xfrm>
            <a:off x="1714480" y="357166"/>
            <a:ext cx="5148266" cy="1647825"/>
          </a:xfrm>
          <a:prstGeom prst="rect">
            <a:avLst/>
          </a:prstGeom>
        </p:spPr>
        <p:txBody>
          <a:bodyPr wrap="none" fromWordArt="1">
            <a:prstTxWarp prst="textPlain">
              <a:avLst>
                <a:gd name="adj" fmla="val 50000"/>
              </a:avLst>
            </a:prstTxWarp>
          </a:bodyPr>
          <a:lstStyle/>
          <a:p>
            <a:pPr algn="ctr"/>
            <a:endParaRPr lang="en-IN" sz="2400" b="1" kern="10" dirty="0">
              <a:ln w="9525">
                <a:solidFill>
                  <a:schemeClr val="tx1"/>
                </a:solidFill>
                <a:miter lim="800000"/>
                <a:headEnd/>
                <a:tailEnd/>
              </a:ln>
              <a:solidFill>
                <a:srgbClr val="FF0000"/>
              </a:solidFill>
              <a:latin typeface="Verdana" pitchFamily="34" charset="0"/>
              <a:ea typeface="Verdana" pitchFamily="34" charset="0"/>
              <a:cs typeface="Verdana" pitchFamily="34" charset="0"/>
            </a:endParaRPr>
          </a:p>
        </p:txBody>
      </p:sp>
      <p:sp>
        <p:nvSpPr>
          <p:cNvPr id="18437" name="Text Box 1029"/>
          <p:cNvSpPr txBox="1">
            <a:spLocks noChangeArrowheads="1"/>
          </p:cNvSpPr>
          <p:nvPr/>
        </p:nvSpPr>
        <p:spPr bwMode="auto">
          <a:xfrm>
            <a:off x="500034" y="1785926"/>
            <a:ext cx="8382000" cy="954107"/>
          </a:xfrm>
          <a:prstGeom prst="rect">
            <a:avLst/>
          </a:prstGeom>
          <a:solidFill>
            <a:srgbClr val="00B050"/>
          </a:solidFill>
          <a:ln w="9525">
            <a:noFill/>
            <a:miter lim="800000"/>
            <a:headEnd/>
            <a:tailEnd/>
          </a:ln>
          <a:effectLst/>
        </p:spPr>
        <p:txBody>
          <a:bodyPr>
            <a:spAutoFit/>
          </a:bodyPr>
          <a:lstStyle/>
          <a:p>
            <a:pPr algn="ctr">
              <a:defRPr/>
            </a:pPr>
            <a:r>
              <a:rPr lang="en-US" sz="2800" b="1" dirty="0" smtClean="0">
                <a:solidFill>
                  <a:srgbClr val="993300"/>
                </a:solidFill>
                <a:effectLst>
                  <a:outerShdw blurRad="38100" dist="38100" dir="2700000" algn="tl">
                    <a:srgbClr val="C0C0C0"/>
                  </a:outerShdw>
                </a:effectLst>
                <a:latin typeface="Cambria" pitchFamily="18" charset="0"/>
              </a:rPr>
              <a:t>Enzyme Immobilization : A technique for Industrial and Clinical applications</a:t>
            </a:r>
            <a:endParaRPr lang="en-US" sz="2800" b="1" dirty="0">
              <a:solidFill>
                <a:srgbClr val="993300"/>
              </a:solidFill>
              <a:effectLst>
                <a:outerShdw blurRad="38100" dist="38100" dir="2700000" algn="tl">
                  <a:srgbClr val="C0C0C0"/>
                </a:outerShdw>
              </a:effectLst>
              <a:latin typeface="Cambria" pitchFamily="18" charset="0"/>
            </a:endParaRPr>
          </a:p>
        </p:txBody>
      </p:sp>
      <p:sp>
        <p:nvSpPr>
          <p:cNvPr id="18440" name="Text Box 1032"/>
          <p:cNvSpPr txBox="1">
            <a:spLocks noChangeArrowheads="1"/>
          </p:cNvSpPr>
          <p:nvPr/>
        </p:nvSpPr>
        <p:spPr bwMode="auto">
          <a:xfrm>
            <a:off x="3929058" y="4143380"/>
            <a:ext cx="4500594" cy="2215991"/>
          </a:xfrm>
          <a:prstGeom prst="rect">
            <a:avLst/>
          </a:prstGeom>
          <a:noFill/>
          <a:ln w="9525">
            <a:noFill/>
            <a:miter lim="800000"/>
            <a:headEnd/>
            <a:tailEnd/>
          </a:ln>
        </p:spPr>
        <p:txBody>
          <a:bodyPr wrap="square">
            <a:spAutoFit/>
          </a:bodyPr>
          <a:lstStyle/>
          <a:p>
            <a:pPr marL="144000" algn="ctr"/>
            <a:r>
              <a:rPr lang="en-US" sz="2400" b="1" dirty="0" smtClean="0">
                <a:latin typeface="Cambria" pitchFamily="18" charset="0"/>
              </a:rPr>
              <a:t>Presented by-</a:t>
            </a:r>
          </a:p>
          <a:p>
            <a:pPr marL="144000" algn="ctr"/>
            <a:r>
              <a:rPr lang="en-US" sz="2400" b="1" dirty="0" smtClean="0">
                <a:solidFill>
                  <a:srgbClr val="C00000"/>
                </a:solidFill>
                <a:latin typeface="Cambria" pitchFamily="18" charset="0"/>
              </a:rPr>
              <a:t> </a:t>
            </a:r>
            <a:r>
              <a:rPr lang="en-US" sz="2400" b="1" dirty="0" smtClean="0">
                <a:solidFill>
                  <a:srgbClr val="C00000"/>
                </a:solidFill>
                <a:latin typeface="Cambria" pitchFamily="18" charset="0"/>
                <a:cs typeface="Aparajita" pitchFamily="34" charset="0"/>
              </a:rPr>
              <a:t>Mr. </a:t>
            </a:r>
            <a:r>
              <a:rPr lang="en-US" sz="2400" b="1" dirty="0" err="1" smtClean="0">
                <a:solidFill>
                  <a:srgbClr val="C00000"/>
                </a:solidFill>
                <a:latin typeface="Cambria" pitchFamily="18" charset="0"/>
                <a:cs typeface="Aparajita" pitchFamily="34" charset="0"/>
              </a:rPr>
              <a:t>Shabir</a:t>
            </a:r>
            <a:r>
              <a:rPr lang="en-US" sz="2400" b="1" dirty="0" smtClean="0">
                <a:solidFill>
                  <a:srgbClr val="C00000"/>
                </a:solidFill>
                <a:latin typeface="Cambria" pitchFamily="18" charset="0"/>
                <a:cs typeface="Aparajita" pitchFamily="34" charset="0"/>
              </a:rPr>
              <a:t> </a:t>
            </a:r>
            <a:r>
              <a:rPr lang="en-US" sz="2400" b="1" dirty="0" err="1" smtClean="0">
                <a:solidFill>
                  <a:srgbClr val="C00000"/>
                </a:solidFill>
                <a:latin typeface="Cambria" pitchFamily="18" charset="0"/>
                <a:cs typeface="Aparajita" pitchFamily="34" charset="0"/>
              </a:rPr>
              <a:t>Hussain</a:t>
            </a:r>
            <a:r>
              <a:rPr lang="en-US" sz="2400" b="1" dirty="0" smtClean="0">
                <a:solidFill>
                  <a:srgbClr val="C00000"/>
                </a:solidFill>
                <a:latin typeface="Cambria" pitchFamily="18" charset="0"/>
                <a:cs typeface="Aparajita" pitchFamily="34" charset="0"/>
              </a:rPr>
              <a:t> </a:t>
            </a:r>
          </a:p>
          <a:p>
            <a:pPr marL="144000" algn="ctr"/>
            <a:r>
              <a:rPr lang="en-US" sz="2400" b="1" dirty="0" smtClean="0">
                <a:solidFill>
                  <a:srgbClr val="C00000"/>
                </a:solidFill>
                <a:latin typeface="Cambria" pitchFamily="18" charset="0"/>
                <a:cs typeface="Aparajita" pitchFamily="34" charset="0"/>
              </a:rPr>
              <a:t> </a:t>
            </a:r>
            <a:r>
              <a:rPr lang="en-US" sz="2400" b="1" dirty="0" smtClean="0">
                <a:solidFill>
                  <a:srgbClr val="C00000"/>
                </a:solidFill>
                <a:latin typeface="Cambria" pitchFamily="18" charset="0"/>
                <a:cs typeface="Aparajita" pitchFamily="34" charset="0"/>
              </a:rPr>
              <a:t>Assistant Professor (Biochemistry</a:t>
            </a:r>
            <a:r>
              <a:rPr lang="en-US" sz="2000" b="1" dirty="0" smtClean="0">
                <a:solidFill>
                  <a:srgbClr val="C00000"/>
                </a:solidFill>
                <a:latin typeface="Cambria" pitchFamily="18" charset="0"/>
                <a:cs typeface="Aparajita" pitchFamily="34" charset="0"/>
              </a:rPr>
              <a:t>) </a:t>
            </a:r>
            <a:r>
              <a:rPr lang="en-US" sz="2000" b="1" dirty="0" smtClean="0">
                <a:solidFill>
                  <a:srgbClr val="C00000"/>
                </a:solidFill>
                <a:latin typeface="Cambria" pitchFamily="18" charset="0"/>
                <a:cs typeface="Aparajita" pitchFamily="34" charset="0"/>
              </a:rPr>
              <a:t> </a:t>
            </a:r>
            <a:endParaRPr lang="en-US" sz="2000" b="1" dirty="0" smtClean="0">
              <a:solidFill>
                <a:srgbClr val="C00000"/>
              </a:solidFill>
              <a:latin typeface="Cambria" pitchFamily="18" charset="0"/>
              <a:cs typeface="Aparajita" pitchFamily="34" charset="0"/>
            </a:endParaRPr>
          </a:p>
          <a:p>
            <a:pPr>
              <a:spcBef>
                <a:spcPct val="50000"/>
              </a:spcBef>
            </a:pPr>
            <a:endParaRPr lang="en-US" sz="2800" dirty="0">
              <a:latin typeface="Cambria"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437"/>
                                        </p:tgtEl>
                                        <p:attrNameLst>
                                          <p:attrName>style.visibility</p:attrName>
                                        </p:attrNameLst>
                                      </p:cBhvr>
                                      <p:to>
                                        <p:strVal val="visible"/>
                                      </p:to>
                                    </p:set>
                                    <p:anim calcmode="lin" valueType="num">
                                      <p:cBhvr additive="base">
                                        <p:cTn id="7" dur="500" fill="hold"/>
                                        <p:tgtEl>
                                          <p:spTgt spid="18437"/>
                                        </p:tgtEl>
                                        <p:attrNameLst>
                                          <p:attrName>ppt_x</p:attrName>
                                        </p:attrNameLst>
                                      </p:cBhvr>
                                      <p:tavLst>
                                        <p:tav tm="0">
                                          <p:val>
                                            <p:strVal val="0-#ppt_w/2"/>
                                          </p:val>
                                        </p:tav>
                                        <p:tav tm="100000">
                                          <p:val>
                                            <p:strVal val="#ppt_x"/>
                                          </p:val>
                                        </p:tav>
                                      </p:tavLst>
                                    </p:anim>
                                    <p:anim calcmode="lin" valueType="num">
                                      <p:cBhvr additive="base">
                                        <p:cTn id="8" dur="500" fill="hold"/>
                                        <p:tgtEl>
                                          <p:spTgt spid="18437"/>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9" presetClass="entr" presetSubtype="0" fill="hold" grpId="0" nodeType="afterEffect">
                                  <p:stCondLst>
                                    <p:cond delay="0"/>
                                  </p:stCondLst>
                                  <p:childTnLst>
                                    <p:set>
                                      <p:cBhvr>
                                        <p:cTn id="11" dur="1" fill="hold">
                                          <p:stCondLst>
                                            <p:cond delay="0"/>
                                          </p:stCondLst>
                                        </p:cTn>
                                        <p:tgtEl>
                                          <p:spTgt spid="18440"/>
                                        </p:tgtEl>
                                        <p:attrNameLst>
                                          <p:attrName>style.visibility</p:attrName>
                                        </p:attrNameLst>
                                      </p:cBhvr>
                                      <p:to>
                                        <p:strVal val="visible"/>
                                      </p:to>
                                    </p:set>
                                    <p:animEffect transition="in" filter="dissolve">
                                      <p:cBhvr>
                                        <p:cTn id="12" dur="500"/>
                                        <p:tgtEl>
                                          <p:spTgt spid="18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animBg="1" autoUpdateAnimBg="0"/>
      <p:bldP spid="18440"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9144000" cy="6993276"/>
          </a:xfrm>
          <a:prstGeom prst="rect">
            <a:avLst/>
          </a:prstGeom>
          <a:solidFill>
            <a:srgbClr val="FFFF00"/>
          </a:solidFill>
        </p:spPr>
        <p:txBody>
          <a:bodyPr wrap="square">
            <a:spAutoFit/>
          </a:bodyPr>
          <a:lstStyle/>
          <a:p>
            <a:pPr algn="just"/>
            <a:r>
              <a:rPr lang="en-IN" sz="4400" b="1" u="sng" dirty="0" smtClean="0">
                <a:solidFill>
                  <a:srgbClr val="FF0000"/>
                </a:solidFill>
                <a:latin typeface="Cambria" pitchFamily="18" charset="0"/>
                <a:cs typeface="Times New Roman" pitchFamily="18" charset="0"/>
              </a:rPr>
              <a:t>Physical adsorption</a:t>
            </a:r>
          </a:p>
          <a:p>
            <a:endParaRPr lang="en-IN" sz="3600" b="1" u="sng" dirty="0" smtClean="0">
              <a:latin typeface="Cambria" pitchFamily="18" charset="0"/>
              <a:cs typeface="Times New Roman" pitchFamily="18" charset="0"/>
            </a:endParaRPr>
          </a:p>
          <a:p>
            <a:pPr marL="514350" indent="-514350" algn="just">
              <a:buFont typeface="Arial" pitchFamily="34" charset="0"/>
              <a:buChar char="•"/>
            </a:pPr>
            <a:r>
              <a:rPr lang="en-IN" sz="2400" dirty="0" smtClean="0">
                <a:latin typeface="Cambria" pitchFamily="18" charset="0"/>
                <a:cs typeface="Times New Roman" pitchFamily="18" charset="0"/>
              </a:rPr>
              <a:t>Physical binding of enzymes on the surface of an inert support.</a:t>
            </a:r>
          </a:p>
          <a:p>
            <a:pPr marL="514350" indent="-514350" algn="just">
              <a:buFont typeface="Arial" pitchFamily="34" charset="0"/>
              <a:buChar char="•"/>
            </a:pPr>
            <a:endParaRPr lang="en-IN" sz="2400" dirty="0" smtClean="0">
              <a:latin typeface="Cambria" pitchFamily="18" charset="0"/>
              <a:cs typeface="Times New Roman" pitchFamily="18" charset="0"/>
            </a:endParaRPr>
          </a:p>
          <a:p>
            <a:pPr marL="514350" indent="-514350" algn="just">
              <a:buFont typeface="Arial" pitchFamily="34" charset="0"/>
              <a:buChar char="•"/>
            </a:pPr>
            <a:r>
              <a:rPr lang="en-IN" sz="2400" dirty="0" smtClean="0">
                <a:latin typeface="Cambria" pitchFamily="18" charset="0"/>
                <a:cs typeface="Times New Roman" pitchFamily="18" charset="0"/>
              </a:rPr>
              <a:t>Support </a:t>
            </a:r>
            <a:r>
              <a:rPr lang="en-IN" sz="2400" dirty="0">
                <a:latin typeface="Cambria" pitchFamily="18" charset="0"/>
                <a:cs typeface="Times New Roman" pitchFamily="18" charset="0"/>
              </a:rPr>
              <a:t>materials may be inorganic (e.g. alumina, silica </a:t>
            </a:r>
            <a:r>
              <a:rPr lang="en-IN" sz="2400" dirty="0" smtClean="0">
                <a:latin typeface="Cambria" pitchFamily="18" charset="0"/>
                <a:cs typeface="Times New Roman" pitchFamily="18" charset="0"/>
              </a:rPr>
              <a:t>gel, calcium phosphate </a:t>
            </a:r>
            <a:r>
              <a:rPr lang="en-IN" sz="2400" dirty="0">
                <a:latin typeface="Cambria" pitchFamily="18" charset="0"/>
                <a:cs typeface="Times New Roman" pitchFamily="18" charset="0"/>
              </a:rPr>
              <a:t>gel, glass) or organic (starch, carboxymethyl </a:t>
            </a:r>
            <a:r>
              <a:rPr lang="en-IN" sz="2400" dirty="0" smtClean="0">
                <a:latin typeface="Cambria" pitchFamily="18" charset="0"/>
                <a:cs typeface="Times New Roman" pitchFamily="18" charset="0"/>
              </a:rPr>
              <a:t> cellulose</a:t>
            </a:r>
            <a:r>
              <a:rPr lang="en-IN" sz="2400" dirty="0">
                <a:latin typeface="Cambria" pitchFamily="18" charset="0"/>
                <a:cs typeface="Times New Roman" pitchFamily="18" charset="0"/>
              </a:rPr>
              <a:t>, </a:t>
            </a:r>
            <a:r>
              <a:rPr lang="en-IN" sz="2400" dirty="0" smtClean="0">
                <a:latin typeface="Cambria" pitchFamily="18" charset="0"/>
                <a:cs typeface="Times New Roman" pitchFamily="18" charset="0"/>
              </a:rPr>
              <a:t>DEAE-cellulose, DEAE </a:t>
            </a:r>
            <a:r>
              <a:rPr lang="en-IN" sz="2400" dirty="0">
                <a:latin typeface="Cambria" pitchFamily="18" charset="0"/>
                <a:cs typeface="Times New Roman" pitchFamily="18" charset="0"/>
              </a:rPr>
              <a:t>- sephadex</a:t>
            </a:r>
            <a:r>
              <a:rPr lang="en-IN" sz="2400" dirty="0" smtClean="0">
                <a:latin typeface="Cambria" pitchFamily="18" charset="0"/>
                <a:cs typeface="Times New Roman" pitchFamily="18" charset="0"/>
              </a:rPr>
              <a:t>).</a:t>
            </a:r>
          </a:p>
          <a:p>
            <a:pPr marL="514350" indent="-514350" algn="just">
              <a:buFont typeface="Arial" pitchFamily="34" charset="0"/>
              <a:buChar char="•"/>
            </a:pPr>
            <a:endParaRPr lang="en-IN" sz="2400" dirty="0">
              <a:latin typeface="Cambria" pitchFamily="18" charset="0"/>
              <a:cs typeface="Times New Roman" pitchFamily="18" charset="0"/>
            </a:endParaRPr>
          </a:p>
          <a:p>
            <a:pPr marL="514350" indent="-514350" algn="just">
              <a:buFont typeface="Arial" pitchFamily="34" charset="0"/>
              <a:buChar char="•"/>
            </a:pPr>
            <a:r>
              <a:rPr lang="en-IN" sz="2400" dirty="0" smtClean="0">
                <a:latin typeface="Cambria" pitchFamily="18" charset="0"/>
                <a:cs typeface="Times New Roman" pitchFamily="18" charset="0"/>
              </a:rPr>
              <a:t>Adsorption occurs by weak forces such </a:t>
            </a:r>
            <a:r>
              <a:rPr lang="en-IN" sz="2400" dirty="0">
                <a:latin typeface="Cambria" pitchFamily="18" charset="0"/>
                <a:cs typeface="Times New Roman" pitchFamily="18" charset="0"/>
              </a:rPr>
              <a:t>as </a:t>
            </a:r>
            <a:r>
              <a:rPr lang="en-IN" sz="2400" dirty="0" smtClean="0">
                <a:latin typeface="Cambria" pitchFamily="18" charset="0"/>
                <a:cs typeface="Times New Roman" pitchFamily="18" charset="0"/>
              </a:rPr>
              <a:t>Van </a:t>
            </a:r>
            <a:r>
              <a:rPr lang="en-IN" sz="2400" dirty="0" err="1" smtClean="0">
                <a:latin typeface="Cambria" pitchFamily="18" charset="0"/>
                <a:cs typeface="Times New Roman" pitchFamily="18" charset="0"/>
              </a:rPr>
              <a:t>der</a:t>
            </a:r>
            <a:r>
              <a:rPr lang="en-IN" sz="2400" dirty="0" smtClean="0">
                <a:latin typeface="Cambria" pitchFamily="18" charset="0"/>
                <a:cs typeface="Times New Roman" pitchFamily="18" charset="0"/>
              </a:rPr>
              <a:t> Waals and </a:t>
            </a:r>
            <a:r>
              <a:rPr lang="en-IN" sz="2400" dirty="0">
                <a:latin typeface="Cambria" pitchFamily="18" charset="0"/>
                <a:cs typeface="Times New Roman" pitchFamily="18" charset="0"/>
              </a:rPr>
              <a:t>hydrogen bonds</a:t>
            </a:r>
            <a:r>
              <a:rPr lang="en-IN" sz="2400" dirty="0" smtClean="0">
                <a:latin typeface="Cambria" pitchFamily="18" charset="0"/>
                <a:cs typeface="Times New Roman" pitchFamily="18" charset="0"/>
              </a:rPr>
              <a:t>.</a:t>
            </a:r>
          </a:p>
          <a:p>
            <a:pPr marL="514350" indent="-514350" algn="just">
              <a:buFont typeface="Arial" pitchFamily="34" charset="0"/>
              <a:buChar char="•"/>
            </a:pPr>
            <a:endParaRPr lang="en-IN" sz="2400" dirty="0">
              <a:latin typeface="Cambria" pitchFamily="18" charset="0"/>
              <a:cs typeface="Times New Roman" pitchFamily="18" charset="0"/>
            </a:endParaRPr>
          </a:p>
          <a:p>
            <a:pPr marL="514350" indent="-514350" algn="just">
              <a:buFont typeface="Arial" pitchFamily="34" charset="0"/>
              <a:buChar char="•"/>
            </a:pPr>
            <a:r>
              <a:rPr lang="en-IN" sz="2400" dirty="0" smtClean="0">
                <a:latin typeface="Cambria" pitchFamily="18" charset="0"/>
                <a:cs typeface="Times New Roman" pitchFamily="18" charset="0"/>
              </a:rPr>
              <a:t>Adsorbed </a:t>
            </a:r>
            <a:r>
              <a:rPr lang="en-IN" sz="2400" dirty="0">
                <a:latin typeface="Cambria" pitchFamily="18" charset="0"/>
                <a:cs typeface="Times New Roman" pitchFamily="18" charset="0"/>
              </a:rPr>
              <a:t>enzymes can be easily removed by </a:t>
            </a:r>
            <a:r>
              <a:rPr lang="en-IN" sz="2400" dirty="0" smtClean="0">
                <a:latin typeface="Cambria" pitchFamily="18" charset="0"/>
                <a:cs typeface="Times New Roman" pitchFamily="18" charset="0"/>
              </a:rPr>
              <a:t>minor changes in pH</a:t>
            </a:r>
            <a:r>
              <a:rPr lang="en-IN" sz="2400" dirty="0">
                <a:latin typeface="Cambria" pitchFamily="18" charset="0"/>
                <a:cs typeface="Times New Roman" pitchFamily="18" charset="0"/>
              </a:rPr>
              <a:t>, ionic strength or temperature</a:t>
            </a:r>
            <a:r>
              <a:rPr lang="en-IN" sz="2400" dirty="0" smtClean="0">
                <a:latin typeface="Cambria" pitchFamily="18" charset="0"/>
                <a:cs typeface="Times New Roman" pitchFamily="18" charset="0"/>
              </a:rPr>
              <a:t>.</a:t>
            </a:r>
          </a:p>
          <a:p>
            <a:pPr marL="514350" indent="-514350" algn="just">
              <a:buFont typeface="Arial" pitchFamily="34" charset="0"/>
              <a:buChar char="•"/>
            </a:pPr>
            <a:endParaRPr lang="en-US" sz="2400" dirty="0" smtClean="0">
              <a:latin typeface="Cambria" pitchFamily="18" charset="0"/>
              <a:cs typeface="Times New Roman" pitchFamily="18" charset="0"/>
            </a:endParaRPr>
          </a:p>
          <a:p>
            <a:pPr marL="514350" indent="-514350" algn="just"/>
            <a:r>
              <a:rPr lang="en-US" sz="2400" dirty="0" smtClean="0">
                <a:latin typeface="Cambria" pitchFamily="18" charset="0"/>
                <a:cs typeface="Times New Roman" pitchFamily="18" charset="0"/>
              </a:rPr>
              <a:t>       Example </a:t>
            </a:r>
            <a:r>
              <a:rPr lang="en-US" sz="2400" dirty="0" err="1" smtClean="0">
                <a:latin typeface="Cambria" pitchFamily="18" charset="0"/>
                <a:cs typeface="Times New Roman" pitchFamily="18" charset="0"/>
              </a:rPr>
              <a:t>Invertase</a:t>
            </a:r>
            <a:r>
              <a:rPr lang="en-US" sz="2400" dirty="0" smtClean="0">
                <a:latin typeface="Cambria" pitchFamily="18" charset="0"/>
                <a:cs typeface="Times New Roman" pitchFamily="18" charset="0"/>
              </a:rPr>
              <a:t> was adsorbed on activated charcoal.</a:t>
            </a:r>
          </a:p>
          <a:p>
            <a:pPr marL="514350" indent="-514350" algn="just">
              <a:buFont typeface="Arial" pitchFamily="34" charset="0"/>
              <a:buChar char="•"/>
            </a:pPr>
            <a:endParaRPr lang="en-US" sz="2400" dirty="0" smtClean="0">
              <a:latin typeface="Cambria" pitchFamily="18" charset="0"/>
              <a:cs typeface="Times New Roman" pitchFamily="18" charset="0"/>
            </a:endParaRPr>
          </a:p>
          <a:p>
            <a:pPr marL="514350" indent="-514350" algn="r"/>
            <a:r>
              <a:rPr lang="en-IN" sz="2400" b="1" i="1" dirty="0" smtClean="0">
                <a:solidFill>
                  <a:srgbClr val="FF0000"/>
                </a:solidFill>
                <a:latin typeface="Cambria" pitchFamily="18" charset="0"/>
                <a:cs typeface="Times New Roman" pitchFamily="18" charset="0"/>
              </a:rPr>
              <a:t>(Nelson and Griffin, 1916)</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201972"/>
          </a:xfrm>
          <a:prstGeom prst="rect">
            <a:avLst/>
          </a:prstGeom>
          <a:solidFill>
            <a:srgbClr val="00B0F0"/>
          </a:solidFill>
        </p:spPr>
        <p:txBody>
          <a:bodyPr wrap="square">
            <a:spAutoFit/>
          </a:bodyPr>
          <a:lstStyle/>
          <a:p>
            <a:pPr algn="ctr"/>
            <a:endParaRPr lang="en-IN" b="1" u="sng" dirty="0" smtClean="0">
              <a:latin typeface="Cambria" pitchFamily="18" charset="0"/>
              <a:cs typeface="Times New Roman" pitchFamily="18" charset="0"/>
            </a:endParaRPr>
          </a:p>
          <a:p>
            <a:r>
              <a:rPr lang="en-IN" sz="4400" b="1" u="sng" dirty="0" smtClean="0">
                <a:solidFill>
                  <a:srgbClr val="CC0066"/>
                </a:solidFill>
                <a:latin typeface="Cambria" pitchFamily="18" charset="0"/>
                <a:cs typeface="Times New Roman" pitchFamily="18" charset="0"/>
              </a:rPr>
              <a:t>Covalent bonding</a:t>
            </a:r>
          </a:p>
          <a:p>
            <a:pPr marL="742950" indent="-742950">
              <a:buFont typeface="Arial" pitchFamily="34" charset="0"/>
              <a:buChar char="•"/>
            </a:pPr>
            <a:endParaRPr lang="en-IN" sz="3600" b="1" u="sng" dirty="0" smtClean="0">
              <a:latin typeface="Cambria" pitchFamily="18" charset="0"/>
              <a:cs typeface="Times New Roman" pitchFamily="18" charset="0"/>
            </a:endParaRPr>
          </a:p>
          <a:p>
            <a:pPr marL="514350" indent="-514350" algn="just">
              <a:buFont typeface="Arial" pitchFamily="34" charset="0"/>
              <a:buChar char="•"/>
            </a:pPr>
            <a:r>
              <a:rPr lang="en-IN" sz="2800" dirty="0" smtClean="0">
                <a:latin typeface="Cambria" pitchFamily="18" charset="0"/>
                <a:cs typeface="Times New Roman" pitchFamily="18" charset="0"/>
              </a:rPr>
              <a:t>Immobilization by creation of covalent bonds between the chemical groups of the enzymes and  the support.</a:t>
            </a:r>
          </a:p>
          <a:p>
            <a:pPr marL="514350" indent="-514350" algn="just">
              <a:buFont typeface="Arial" pitchFamily="34" charset="0"/>
              <a:buChar char="•"/>
            </a:pPr>
            <a:endParaRPr lang="en-US" sz="2800" dirty="0" smtClean="0">
              <a:latin typeface="Cambria" pitchFamily="18" charset="0"/>
              <a:cs typeface="Times New Roman" pitchFamily="18" charset="0"/>
            </a:endParaRPr>
          </a:p>
          <a:p>
            <a:pPr marL="514350" indent="-514350" algn="just">
              <a:buFont typeface="Arial" pitchFamily="34" charset="0"/>
              <a:buChar char="•"/>
            </a:pPr>
            <a:endParaRPr lang="en-IN" sz="2800" dirty="0" smtClean="0">
              <a:latin typeface="Cambria" pitchFamily="18" charset="0"/>
              <a:cs typeface="Times New Roman" pitchFamily="18" charset="0"/>
            </a:endParaRPr>
          </a:p>
          <a:p>
            <a:pPr marL="514350" indent="-514350" algn="just">
              <a:buFont typeface="Arial" pitchFamily="34" charset="0"/>
              <a:buChar char="•"/>
            </a:pPr>
            <a:endParaRPr lang="en-IN" sz="2800" dirty="0" smtClean="0">
              <a:latin typeface="Cambria" pitchFamily="18" charset="0"/>
              <a:cs typeface="Times New Roman" pitchFamily="18" charset="0"/>
            </a:endParaRPr>
          </a:p>
          <a:p>
            <a:pPr marL="514350" indent="-514350" algn="just">
              <a:buFont typeface="Arial" pitchFamily="34" charset="0"/>
              <a:buChar char="•"/>
            </a:pPr>
            <a:r>
              <a:rPr lang="en-IN" sz="2800" dirty="0" smtClean="0">
                <a:latin typeface="Cambria" pitchFamily="18" charset="0"/>
                <a:cs typeface="Times New Roman" pitchFamily="18" charset="0"/>
              </a:rPr>
              <a:t>Technique is widely used, but is often associated with loss of some enzyme activity.</a:t>
            </a:r>
          </a:p>
          <a:p>
            <a:pPr marL="514350" indent="-514350" algn="just">
              <a:buFont typeface="Arial" pitchFamily="34" charset="0"/>
              <a:buChar char="•"/>
            </a:pPr>
            <a:endParaRPr lang="en-US" sz="2800" dirty="0" smtClean="0">
              <a:latin typeface="Cambria" pitchFamily="18" charset="0"/>
              <a:cs typeface="Times New Roman" pitchFamily="18" charset="0"/>
            </a:endParaRPr>
          </a:p>
          <a:p>
            <a:pPr marL="514350" indent="-514350" algn="just">
              <a:buFont typeface="Arial" pitchFamily="34" charset="0"/>
              <a:buChar char="•"/>
            </a:pPr>
            <a:endParaRPr lang="en-US" sz="2800" dirty="0" smtClean="0">
              <a:latin typeface="Cambria" pitchFamily="18" charset="0"/>
              <a:cs typeface="Times New Roman" pitchFamily="18" charset="0"/>
            </a:endParaRPr>
          </a:p>
          <a:p>
            <a:pPr marL="514350" indent="-514350" algn="just">
              <a:buFont typeface="Arial" pitchFamily="34" charset="0"/>
              <a:buChar char="•"/>
            </a:pPr>
            <a:endParaRPr lang="en-IN" sz="2800" dirty="0" smtClean="0">
              <a:latin typeface="Cambria" pitchFamily="18" charset="0"/>
              <a:cs typeface="Times New Roman" pitchFamily="18" charset="0"/>
            </a:endParaRPr>
          </a:p>
          <a:p>
            <a:pPr marL="514350" indent="-514350" algn="just">
              <a:buFont typeface="Arial" pitchFamily="34" charset="0"/>
              <a:buChar char="•"/>
            </a:pPr>
            <a:r>
              <a:rPr lang="en-IN" sz="2800" dirty="0" smtClean="0">
                <a:latin typeface="Cambria" pitchFamily="18" charset="0"/>
                <a:cs typeface="Times New Roman" pitchFamily="18" charset="0"/>
              </a:rPr>
              <a:t>The inert support usually requires pre-treatment (to form pre-activated support) before it binds to enzyme.</a:t>
            </a:r>
          </a:p>
          <a:p>
            <a:pPr marL="514350" indent="-514350" algn="just">
              <a:buFont typeface="Arial" pitchFamily="34" charset="0"/>
              <a:buChar char="•"/>
            </a:pPr>
            <a:endParaRPr lang="en-IN" sz="2800" dirty="0">
              <a:latin typeface="Cambria"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0" y="357166"/>
          <a:ext cx="9144000" cy="5715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AHSAN UL HAQ\Desktop\Picture2.png"/>
          <p:cNvPicPr>
            <a:picLocks noChangeAspect="1" noChangeArrowheads="1"/>
          </p:cNvPicPr>
          <p:nvPr/>
        </p:nvPicPr>
        <p:blipFill>
          <a:blip r:embed="rId2"/>
          <a:srcRect/>
          <a:stretch>
            <a:fillRect/>
          </a:stretch>
        </p:blipFill>
        <p:spPr bwMode="auto">
          <a:xfrm>
            <a:off x="214282" y="3143248"/>
            <a:ext cx="8572560" cy="2643206"/>
          </a:xfrm>
          <a:prstGeom prst="rect">
            <a:avLst/>
          </a:prstGeom>
          <a:noFill/>
        </p:spPr>
      </p:pic>
      <p:sp>
        <p:nvSpPr>
          <p:cNvPr id="3" name="Rectangle 2"/>
          <p:cNvSpPr/>
          <p:nvPr/>
        </p:nvSpPr>
        <p:spPr>
          <a:xfrm>
            <a:off x="0" y="285728"/>
            <a:ext cx="8929718" cy="2800767"/>
          </a:xfrm>
          <a:prstGeom prst="rect">
            <a:avLst/>
          </a:prstGeom>
        </p:spPr>
        <p:txBody>
          <a:bodyPr wrap="square">
            <a:spAutoFit/>
          </a:bodyPr>
          <a:lstStyle/>
          <a:p>
            <a:r>
              <a:rPr lang="en-IN" sz="3600" b="1" u="sng" dirty="0">
                <a:solidFill>
                  <a:srgbClr val="990099"/>
                </a:solidFill>
                <a:latin typeface="Cambria" pitchFamily="18" charset="0"/>
                <a:cs typeface="Times New Roman" pitchFamily="18" charset="0"/>
              </a:rPr>
              <a:t>Cyanogen bromide </a:t>
            </a:r>
            <a:r>
              <a:rPr lang="en-IN" sz="3600" b="1" u="sng" dirty="0" smtClean="0">
                <a:solidFill>
                  <a:srgbClr val="990099"/>
                </a:solidFill>
                <a:latin typeface="Cambria" pitchFamily="18" charset="0"/>
                <a:cs typeface="Times New Roman" pitchFamily="18" charset="0"/>
              </a:rPr>
              <a:t>activation</a:t>
            </a:r>
          </a:p>
          <a:p>
            <a:pPr algn="ctr"/>
            <a:endParaRPr lang="en-IN" sz="2800" b="1" u="sng" dirty="0" smtClean="0">
              <a:latin typeface="Cambria" pitchFamily="18" charset="0"/>
              <a:cs typeface="Times New Roman" pitchFamily="18" charset="0"/>
            </a:endParaRPr>
          </a:p>
          <a:p>
            <a:pPr marL="457200" indent="-457200" algn="just"/>
            <a:r>
              <a:rPr lang="en-IN" sz="2400" dirty="0" smtClean="0">
                <a:latin typeface="Cambria" pitchFamily="18" charset="0"/>
                <a:cs typeface="Times New Roman" pitchFamily="18" charset="0"/>
              </a:rPr>
              <a:t>      </a:t>
            </a:r>
            <a:r>
              <a:rPr lang="en-IN" sz="2800" dirty="0" smtClean="0">
                <a:solidFill>
                  <a:srgbClr val="002060"/>
                </a:solidFill>
                <a:latin typeface="Cambria" pitchFamily="18" charset="0"/>
                <a:cs typeface="Times New Roman" pitchFamily="18" charset="0"/>
              </a:rPr>
              <a:t>The </a:t>
            </a:r>
            <a:r>
              <a:rPr lang="en-IN" sz="2800" dirty="0">
                <a:solidFill>
                  <a:srgbClr val="002060"/>
                </a:solidFill>
                <a:latin typeface="Cambria" pitchFamily="18" charset="0"/>
                <a:cs typeface="Times New Roman" pitchFamily="18" charset="0"/>
              </a:rPr>
              <a:t>inert support materials (</a:t>
            </a:r>
            <a:r>
              <a:rPr lang="en-IN" sz="2800" dirty="0" smtClean="0">
                <a:solidFill>
                  <a:srgbClr val="002060"/>
                </a:solidFill>
                <a:latin typeface="Cambria" pitchFamily="18" charset="0"/>
                <a:cs typeface="Times New Roman" pitchFamily="18" charset="0"/>
              </a:rPr>
              <a:t>cellulose, </a:t>
            </a:r>
            <a:r>
              <a:rPr lang="en-IN" sz="2800" dirty="0" err="1" smtClean="0">
                <a:solidFill>
                  <a:srgbClr val="002060"/>
                </a:solidFill>
                <a:latin typeface="Cambria" pitchFamily="18" charset="0"/>
                <a:cs typeface="Times New Roman" pitchFamily="18" charset="0"/>
              </a:rPr>
              <a:t>sepharose</a:t>
            </a:r>
            <a:r>
              <a:rPr lang="en-IN" sz="2800" dirty="0" smtClean="0">
                <a:solidFill>
                  <a:srgbClr val="002060"/>
                </a:solidFill>
                <a:latin typeface="Cambria" pitchFamily="18" charset="0"/>
                <a:cs typeface="Times New Roman" pitchFamily="18" charset="0"/>
              </a:rPr>
              <a:t>, </a:t>
            </a:r>
            <a:r>
              <a:rPr lang="en-IN" sz="2800" dirty="0" err="1" smtClean="0">
                <a:solidFill>
                  <a:srgbClr val="002060"/>
                </a:solidFill>
                <a:latin typeface="Cambria" pitchFamily="18" charset="0"/>
                <a:cs typeface="Times New Roman" pitchFamily="18" charset="0"/>
              </a:rPr>
              <a:t>sephadex</a:t>
            </a:r>
            <a:r>
              <a:rPr lang="en-IN" sz="2800" dirty="0">
                <a:solidFill>
                  <a:srgbClr val="002060"/>
                </a:solidFill>
                <a:latin typeface="Cambria" pitchFamily="18" charset="0"/>
                <a:cs typeface="Times New Roman" pitchFamily="18" charset="0"/>
              </a:rPr>
              <a:t>) containing glycol groups </a:t>
            </a:r>
            <a:r>
              <a:rPr lang="en-IN" sz="2800" dirty="0" smtClean="0">
                <a:solidFill>
                  <a:srgbClr val="002060"/>
                </a:solidFill>
                <a:latin typeface="Cambria" pitchFamily="18" charset="0"/>
                <a:cs typeface="Times New Roman" pitchFamily="18" charset="0"/>
              </a:rPr>
              <a:t>are activated </a:t>
            </a:r>
            <a:r>
              <a:rPr lang="en-IN" sz="2800" dirty="0">
                <a:solidFill>
                  <a:srgbClr val="002060"/>
                </a:solidFill>
                <a:latin typeface="Cambria" pitchFamily="18" charset="0"/>
                <a:cs typeface="Times New Roman" pitchFamily="18" charset="0"/>
              </a:rPr>
              <a:t>by </a:t>
            </a:r>
            <a:r>
              <a:rPr lang="en-IN" sz="2800" dirty="0" smtClean="0">
                <a:solidFill>
                  <a:srgbClr val="002060"/>
                </a:solidFill>
                <a:latin typeface="Cambria" pitchFamily="18" charset="0"/>
                <a:cs typeface="Times New Roman" pitchFamily="18" charset="0"/>
              </a:rPr>
              <a:t>CNBr, which </a:t>
            </a:r>
            <a:r>
              <a:rPr lang="en-IN" sz="2800" dirty="0">
                <a:solidFill>
                  <a:srgbClr val="002060"/>
                </a:solidFill>
                <a:latin typeface="Cambria" pitchFamily="18" charset="0"/>
                <a:cs typeface="Times New Roman" pitchFamily="18" charset="0"/>
              </a:rPr>
              <a:t>then bind to enzymes and immobilize them</a:t>
            </a:r>
            <a:r>
              <a:rPr lang="en-IN" sz="2800" dirty="0">
                <a:latin typeface="Cambria" pitchFamily="18" charset="0"/>
                <a:cs typeface="Times New Roman" pitchFamily="18" charset="0"/>
              </a:rPr>
              <a:t>.</a:t>
            </a:r>
          </a:p>
        </p:txBody>
      </p:sp>
      <p:sp>
        <p:nvSpPr>
          <p:cNvPr id="4" name="TextBox 3"/>
          <p:cNvSpPr txBox="1"/>
          <p:nvPr/>
        </p:nvSpPr>
        <p:spPr>
          <a:xfrm>
            <a:off x="0" y="6000768"/>
            <a:ext cx="9144000" cy="369332"/>
          </a:xfrm>
          <a:prstGeom prst="rect">
            <a:avLst/>
          </a:prstGeom>
          <a:noFill/>
        </p:spPr>
        <p:txBody>
          <a:bodyPr wrap="square" rtlCol="0">
            <a:spAutoFit/>
          </a:bodyPr>
          <a:lstStyle/>
          <a:p>
            <a:r>
              <a:rPr lang="en-US" dirty="0" smtClean="0">
                <a:latin typeface="Cambria" pitchFamily="18" charset="0"/>
              </a:rPr>
              <a:t>polysaccharide                                         </a:t>
            </a:r>
            <a:r>
              <a:rPr lang="en-US" dirty="0" err="1" smtClean="0">
                <a:latin typeface="Cambria" pitchFamily="18" charset="0"/>
              </a:rPr>
              <a:t>imidocarbonate</a:t>
            </a:r>
            <a:r>
              <a:rPr lang="en-US" dirty="0" smtClean="0">
                <a:latin typeface="Cambria" pitchFamily="18" charset="0"/>
              </a:rPr>
              <a:t> derivative         immobilized enzyme </a:t>
            </a:r>
            <a:endParaRPr lang="en-IN" dirty="0">
              <a:latin typeface="Cambria" pitchFamily="18" charset="0"/>
            </a:endParaRPr>
          </a:p>
        </p:txBody>
      </p:sp>
      <p:sp>
        <p:nvSpPr>
          <p:cNvPr id="5" name="Rectangle 4"/>
          <p:cNvSpPr/>
          <p:nvPr/>
        </p:nvSpPr>
        <p:spPr>
          <a:xfrm>
            <a:off x="6133217" y="6396335"/>
            <a:ext cx="3010783" cy="461665"/>
          </a:xfrm>
          <a:prstGeom prst="rect">
            <a:avLst/>
          </a:prstGeom>
        </p:spPr>
        <p:txBody>
          <a:bodyPr wrap="square">
            <a:spAutoFit/>
          </a:bodyPr>
          <a:lstStyle/>
          <a:p>
            <a:r>
              <a:rPr lang="en-IN" sz="2400" b="1" i="1" dirty="0" smtClean="0">
                <a:solidFill>
                  <a:srgbClr val="FF0000"/>
                </a:solidFill>
                <a:latin typeface="Cambria" pitchFamily="18" charset="0"/>
                <a:cs typeface="Times New Roman" pitchFamily="18" charset="0"/>
              </a:rPr>
              <a:t>(</a:t>
            </a:r>
            <a:r>
              <a:rPr lang="en-IN" sz="2400" b="1" i="1" dirty="0" err="1" smtClean="0">
                <a:solidFill>
                  <a:srgbClr val="FF0000"/>
                </a:solidFill>
                <a:latin typeface="Cambria" pitchFamily="18" charset="0"/>
                <a:cs typeface="Times New Roman" pitchFamily="18" charset="0"/>
              </a:rPr>
              <a:t>Axen</a:t>
            </a:r>
            <a:r>
              <a:rPr lang="en-IN" sz="2400" b="1" i="1" dirty="0" smtClean="0">
                <a:solidFill>
                  <a:srgbClr val="FF0000"/>
                </a:solidFill>
                <a:latin typeface="Cambria" pitchFamily="18" charset="0"/>
                <a:cs typeface="Times New Roman" pitchFamily="18" charset="0"/>
              </a:rPr>
              <a:t>, et al., 1967)</a:t>
            </a:r>
            <a:endParaRPr lang="en-IN" sz="2400" b="1" i="1" dirty="0">
              <a:solidFill>
                <a:srgbClr val="FF0000"/>
              </a:solidFill>
              <a:latin typeface="Cambria" pitchFamily="18"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214290"/>
            <a:ext cx="8715436" cy="3231654"/>
          </a:xfrm>
          <a:prstGeom prst="rect">
            <a:avLst/>
          </a:prstGeom>
        </p:spPr>
        <p:txBody>
          <a:bodyPr wrap="square">
            <a:spAutoFit/>
          </a:bodyPr>
          <a:lstStyle/>
          <a:p>
            <a:r>
              <a:rPr lang="en-IN" sz="3600" b="1" u="sng" dirty="0" err="1" smtClean="0">
                <a:solidFill>
                  <a:srgbClr val="FF0000"/>
                </a:solidFill>
                <a:latin typeface="Cambria" pitchFamily="18" charset="0"/>
                <a:cs typeface="Times New Roman" pitchFamily="18" charset="0"/>
              </a:rPr>
              <a:t>Diazotation</a:t>
            </a:r>
            <a:endParaRPr lang="en-IN" sz="3600" b="1" u="sng" dirty="0" smtClean="0">
              <a:solidFill>
                <a:srgbClr val="FF0000"/>
              </a:solidFill>
              <a:latin typeface="Cambria" pitchFamily="18" charset="0"/>
              <a:cs typeface="Times New Roman" pitchFamily="18" charset="0"/>
            </a:endParaRPr>
          </a:p>
          <a:p>
            <a:pPr algn="just"/>
            <a:endParaRPr lang="en-IN" sz="2800" b="1" u="sng" dirty="0" smtClean="0">
              <a:latin typeface="Cambria" pitchFamily="18" charset="0"/>
              <a:cs typeface="Times New Roman" pitchFamily="18" charset="0"/>
            </a:endParaRPr>
          </a:p>
          <a:p>
            <a:pPr marL="457200" indent="-457200" algn="just"/>
            <a:r>
              <a:rPr lang="en-IN" sz="2400" dirty="0" smtClean="0">
                <a:latin typeface="Cambria" pitchFamily="18" charset="0"/>
                <a:cs typeface="Times New Roman" pitchFamily="18" charset="0"/>
              </a:rPr>
              <a:t>      </a:t>
            </a:r>
            <a:r>
              <a:rPr lang="en-IN" sz="2800" dirty="0" smtClean="0">
                <a:solidFill>
                  <a:srgbClr val="990099"/>
                </a:solidFill>
                <a:latin typeface="Cambria" pitchFamily="18" charset="0"/>
                <a:cs typeface="Times New Roman" pitchFamily="18" charset="0"/>
              </a:rPr>
              <a:t>Some </a:t>
            </a:r>
            <a:r>
              <a:rPr lang="en-IN" sz="2800" dirty="0">
                <a:solidFill>
                  <a:srgbClr val="990099"/>
                </a:solidFill>
                <a:latin typeface="Cambria" pitchFamily="18" charset="0"/>
                <a:cs typeface="Times New Roman" pitchFamily="18" charset="0"/>
              </a:rPr>
              <a:t>of the support materials (aminobenzyl cellulose, </a:t>
            </a:r>
            <a:r>
              <a:rPr lang="en-IN" sz="2800" dirty="0" smtClean="0">
                <a:solidFill>
                  <a:srgbClr val="990099"/>
                </a:solidFill>
                <a:latin typeface="Cambria" pitchFamily="18" charset="0"/>
                <a:cs typeface="Times New Roman" pitchFamily="18" charset="0"/>
              </a:rPr>
              <a:t>amino derivatives </a:t>
            </a:r>
            <a:r>
              <a:rPr lang="en-IN" sz="2800" dirty="0">
                <a:solidFill>
                  <a:srgbClr val="990099"/>
                </a:solidFill>
                <a:latin typeface="Cambria" pitchFamily="18" charset="0"/>
                <a:cs typeface="Times New Roman" pitchFamily="18" charset="0"/>
              </a:rPr>
              <a:t>of </a:t>
            </a:r>
            <a:r>
              <a:rPr lang="en-IN" sz="2800" dirty="0" smtClean="0">
                <a:solidFill>
                  <a:srgbClr val="990099"/>
                </a:solidFill>
                <a:latin typeface="Cambria" pitchFamily="18" charset="0"/>
                <a:cs typeface="Times New Roman" pitchFamily="18" charset="0"/>
              </a:rPr>
              <a:t>polystyrene) </a:t>
            </a:r>
            <a:r>
              <a:rPr lang="en-IN" sz="2800" dirty="0">
                <a:solidFill>
                  <a:srgbClr val="990099"/>
                </a:solidFill>
                <a:latin typeface="Cambria" pitchFamily="18" charset="0"/>
                <a:cs typeface="Times New Roman" pitchFamily="18" charset="0"/>
              </a:rPr>
              <a:t>are subjected </a:t>
            </a:r>
            <a:r>
              <a:rPr lang="en-IN" sz="2800" dirty="0" smtClean="0">
                <a:solidFill>
                  <a:srgbClr val="990099"/>
                </a:solidFill>
                <a:latin typeface="Cambria" pitchFamily="18" charset="0"/>
                <a:cs typeface="Times New Roman" pitchFamily="18" charset="0"/>
              </a:rPr>
              <a:t>to diazotation </a:t>
            </a:r>
            <a:r>
              <a:rPr lang="en-IN" sz="2800" dirty="0">
                <a:solidFill>
                  <a:srgbClr val="990099"/>
                </a:solidFill>
                <a:latin typeface="Cambria" pitchFamily="18" charset="0"/>
                <a:cs typeface="Times New Roman" pitchFamily="18" charset="0"/>
              </a:rPr>
              <a:t>on treatment with NaNO</a:t>
            </a:r>
            <a:r>
              <a:rPr lang="en-IN" sz="2800" baseline="-25000" dirty="0">
                <a:solidFill>
                  <a:srgbClr val="990099"/>
                </a:solidFill>
                <a:latin typeface="Cambria" pitchFamily="18" charset="0"/>
                <a:cs typeface="Times New Roman" pitchFamily="18" charset="0"/>
              </a:rPr>
              <a:t>2</a:t>
            </a:r>
            <a:r>
              <a:rPr lang="en-IN" sz="2800" dirty="0">
                <a:solidFill>
                  <a:srgbClr val="990099"/>
                </a:solidFill>
                <a:latin typeface="Cambria" pitchFamily="18" charset="0"/>
                <a:cs typeface="Times New Roman" pitchFamily="18" charset="0"/>
              </a:rPr>
              <a:t> and </a:t>
            </a:r>
            <a:r>
              <a:rPr lang="en-IN" sz="2800" dirty="0" err="1" smtClean="0">
                <a:solidFill>
                  <a:srgbClr val="990099"/>
                </a:solidFill>
                <a:latin typeface="Cambria" pitchFamily="18" charset="0"/>
                <a:cs typeface="Times New Roman" pitchFamily="18" charset="0"/>
              </a:rPr>
              <a:t>HCl</a:t>
            </a:r>
            <a:r>
              <a:rPr lang="en-IN" sz="2800" dirty="0" smtClean="0">
                <a:solidFill>
                  <a:srgbClr val="990099"/>
                </a:solidFill>
                <a:latin typeface="Cambria" pitchFamily="18" charset="0"/>
                <a:cs typeface="Times New Roman" pitchFamily="18" charset="0"/>
              </a:rPr>
              <a:t>. </a:t>
            </a:r>
            <a:r>
              <a:rPr lang="en-IN" sz="2800" dirty="0">
                <a:solidFill>
                  <a:srgbClr val="990099"/>
                </a:solidFill>
                <a:latin typeface="Cambria" pitchFamily="18" charset="0"/>
                <a:cs typeface="Times New Roman" pitchFamily="18" charset="0"/>
              </a:rPr>
              <a:t>They in turn, </a:t>
            </a:r>
            <a:r>
              <a:rPr lang="en-IN" sz="2800" dirty="0" smtClean="0">
                <a:solidFill>
                  <a:srgbClr val="990099"/>
                </a:solidFill>
                <a:latin typeface="Cambria" pitchFamily="18" charset="0"/>
                <a:cs typeface="Times New Roman" pitchFamily="18" charset="0"/>
              </a:rPr>
              <a:t>bind covalently </a:t>
            </a:r>
            <a:r>
              <a:rPr lang="en-IN" sz="2800" dirty="0">
                <a:solidFill>
                  <a:srgbClr val="990099"/>
                </a:solidFill>
                <a:latin typeface="Cambria" pitchFamily="18" charset="0"/>
                <a:cs typeface="Times New Roman" pitchFamily="18" charset="0"/>
              </a:rPr>
              <a:t>to tyrosyl or histidyl groups of enzymes.</a:t>
            </a:r>
            <a:endParaRPr lang="en-IN" sz="2400" dirty="0">
              <a:solidFill>
                <a:srgbClr val="990099"/>
              </a:solidFill>
              <a:latin typeface="Cambria" pitchFamily="18" charset="0"/>
              <a:cs typeface="Times New Roman" pitchFamily="18" charset="0"/>
            </a:endParaRPr>
          </a:p>
        </p:txBody>
      </p:sp>
      <p:pic>
        <p:nvPicPr>
          <p:cNvPr id="3" name="Picture 2" descr="C:\Users\AHSAN UL HAQ\Desktop\Picture3.png"/>
          <p:cNvPicPr>
            <a:picLocks noChangeAspect="1" noChangeArrowheads="1"/>
          </p:cNvPicPr>
          <p:nvPr/>
        </p:nvPicPr>
        <p:blipFill>
          <a:blip r:embed="rId2"/>
          <a:srcRect/>
          <a:stretch>
            <a:fillRect/>
          </a:stretch>
        </p:blipFill>
        <p:spPr bwMode="auto">
          <a:xfrm>
            <a:off x="285720" y="3643314"/>
            <a:ext cx="8501122" cy="2214578"/>
          </a:xfrm>
          <a:prstGeom prst="rect">
            <a:avLst/>
          </a:prstGeom>
          <a:noFill/>
        </p:spPr>
      </p:pic>
      <p:sp>
        <p:nvSpPr>
          <p:cNvPr id="4" name="TextBox 3"/>
          <p:cNvSpPr txBox="1"/>
          <p:nvPr/>
        </p:nvSpPr>
        <p:spPr>
          <a:xfrm>
            <a:off x="214282" y="6000768"/>
            <a:ext cx="2643174" cy="369332"/>
          </a:xfrm>
          <a:prstGeom prst="rect">
            <a:avLst/>
          </a:prstGeom>
          <a:noFill/>
        </p:spPr>
        <p:txBody>
          <a:bodyPr wrap="square" rtlCol="0">
            <a:spAutoFit/>
          </a:bodyPr>
          <a:lstStyle/>
          <a:p>
            <a:r>
              <a:rPr lang="en-US" dirty="0" smtClean="0">
                <a:latin typeface="Cambria" pitchFamily="18" charset="0"/>
              </a:rPr>
              <a:t>p- </a:t>
            </a:r>
            <a:r>
              <a:rPr lang="en-US" dirty="0" err="1" smtClean="0">
                <a:latin typeface="Cambria" pitchFamily="18" charset="0"/>
              </a:rPr>
              <a:t>aminobenzyl</a:t>
            </a:r>
            <a:r>
              <a:rPr lang="en-US" dirty="0" smtClean="0">
                <a:latin typeface="Cambria" pitchFamily="18" charset="0"/>
              </a:rPr>
              <a:t> cellulose</a:t>
            </a:r>
            <a:endParaRPr lang="en-IN" dirty="0">
              <a:latin typeface="Cambria" pitchFamily="18" charset="0"/>
            </a:endParaRPr>
          </a:p>
        </p:txBody>
      </p:sp>
      <p:sp>
        <p:nvSpPr>
          <p:cNvPr id="5" name="TextBox 4"/>
          <p:cNvSpPr txBox="1"/>
          <p:nvPr/>
        </p:nvSpPr>
        <p:spPr>
          <a:xfrm>
            <a:off x="3428992" y="6000768"/>
            <a:ext cx="5500726" cy="369332"/>
          </a:xfrm>
          <a:prstGeom prst="rect">
            <a:avLst/>
          </a:prstGeom>
          <a:noFill/>
        </p:spPr>
        <p:txBody>
          <a:bodyPr wrap="square" rtlCol="0">
            <a:spAutoFit/>
          </a:bodyPr>
          <a:lstStyle/>
          <a:p>
            <a:r>
              <a:rPr lang="en-US" dirty="0" err="1" smtClean="0">
                <a:latin typeface="Cambria" pitchFamily="18" charset="0"/>
              </a:rPr>
              <a:t>diazonium</a:t>
            </a:r>
            <a:r>
              <a:rPr lang="en-US" dirty="0" smtClean="0">
                <a:latin typeface="Cambria" pitchFamily="18" charset="0"/>
              </a:rPr>
              <a:t> derivative                    immobilized enzyme</a:t>
            </a:r>
            <a:endParaRPr lang="en-IN" dirty="0">
              <a:latin typeface="Cambria" pitchFamily="18" charset="0"/>
            </a:endParaRPr>
          </a:p>
        </p:txBody>
      </p:sp>
      <p:sp>
        <p:nvSpPr>
          <p:cNvPr id="6" name="Rectangle 5"/>
          <p:cNvSpPr/>
          <p:nvPr/>
        </p:nvSpPr>
        <p:spPr>
          <a:xfrm>
            <a:off x="4572000" y="6442501"/>
            <a:ext cx="4286280" cy="461665"/>
          </a:xfrm>
          <a:prstGeom prst="rect">
            <a:avLst/>
          </a:prstGeom>
        </p:spPr>
        <p:txBody>
          <a:bodyPr wrap="square">
            <a:spAutoFit/>
          </a:bodyPr>
          <a:lstStyle/>
          <a:p>
            <a:r>
              <a:rPr lang="en-IN" b="1" i="1" dirty="0" smtClean="0">
                <a:latin typeface="Cambria" pitchFamily="18" charset="0"/>
                <a:cs typeface="Times New Roman" pitchFamily="18" charset="0"/>
              </a:rPr>
              <a:t>(</a:t>
            </a:r>
            <a:r>
              <a:rPr lang="en-IN" sz="2400" b="1" i="1" dirty="0" smtClean="0">
                <a:latin typeface="Cambria" pitchFamily="18" charset="0"/>
                <a:cs typeface="Times New Roman" pitchFamily="18" charset="0"/>
              </a:rPr>
              <a:t>Campbell, et al., 1951)</a:t>
            </a:r>
            <a:endParaRPr lang="en-IN" sz="2400" b="1" i="1" dirty="0">
              <a:latin typeface="Cambria" pitchFamily="18"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4290"/>
            <a:ext cx="9144000" cy="2646878"/>
          </a:xfrm>
          <a:prstGeom prst="rect">
            <a:avLst/>
          </a:prstGeom>
        </p:spPr>
        <p:txBody>
          <a:bodyPr wrap="square">
            <a:spAutoFit/>
          </a:bodyPr>
          <a:lstStyle/>
          <a:p>
            <a:r>
              <a:rPr lang="en-IN" sz="3600" b="1" u="sng" dirty="0">
                <a:solidFill>
                  <a:srgbClr val="FF0000"/>
                </a:solidFill>
                <a:latin typeface="Cambria" pitchFamily="18" charset="0"/>
                <a:cs typeface="Times New Roman" pitchFamily="18" charset="0"/>
              </a:rPr>
              <a:t>Peptide bond </a:t>
            </a:r>
            <a:r>
              <a:rPr lang="en-IN" sz="3600" b="1" u="sng" dirty="0" smtClean="0">
                <a:solidFill>
                  <a:srgbClr val="FF0000"/>
                </a:solidFill>
                <a:latin typeface="Cambria" pitchFamily="18" charset="0"/>
                <a:cs typeface="Times New Roman" pitchFamily="18" charset="0"/>
              </a:rPr>
              <a:t>formation </a:t>
            </a:r>
          </a:p>
          <a:p>
            <a:pPr algn="just"/>
            <a:endParaRPr lang="en-IN" dirty="0">
              <a:latin typeface="Cambria" pitchFamily="18" charset="0"/>
              <a:cs typeface="Times New Roman" pitchFamily="18" charset="0"/>
            </a:endParaRPr>
          </a:p>
          <a:p>
            <a:pPr algn="just"/>
            <a:r>
              <a:rPr lang="en-IN" sz="2800" dirty="0" smtClean="0">
                <a:solidFill>
                  <a:srgbClr val="990099"/>
                </a:solidFill>
                <a:latin typeface="Cambria" pitchFamily="18" charset="0"/>
                <a:cs typeface="Times New Roman" pitchFamily="18" charset="0"/>
              </a:rPr>
              <a:t>Enzyme </a:t>
            </a:r>
            <a:r>
              <a:rPr lang="en-IN" sz="2800" dirty="0">
                <a:solidFill>
                  <a:srgbClr val="990099"/>
                </a:solidFill>
                <a:latin typeface="Cambria" pitchFamily="18" charset="0"/>
                <a:cs typeface="Times New Roman" pitchFamily="18" charset="0"/>
              </a:rPr>
              <a:t>immobilization can also be achieved </a:t>
            </a:r>
            <a:r>
              <a:rPr lang="en-IN" sz="2800" dirty="0" smtClean="0">
                <a:solidFill>
                  <a:srgbClr val="990099"/>
                </a:solidFill>
                <a:latin typeface="Cambria" pitchFamily="18" charset="0"/>
                <a:cs typeface="Times New Roman" pitchFamily="18" charset="0"/>
              </a:rPr>
              <a:t>by the </a:t>
            </a:r>
            <a:r>
              <a:rPr lang="en-IN" sz="2800" dirty="0">
                <a:solidFill>
                  <a:srgbClr val="990099"/>
                </a:solidFill>
                <a:latin typeface="Cambria" pitchFamily="18" charset="0"/>
                <a:cs typeface="Times New Roman" pitchFamily="18" charset="0"/>
              </a:rPr>
              <a:t>formation of peptide bonds between </a:t>
            </a:r>
            <a:r>
              <a:rPr lang="en-IN" sz="2800" dirty="0" smtClean="0">
                <a:solidFill>
                  <a:srgbClr val="990099"/>
                </a:solidFill>
                <a:latin typeface="Cambria" pitchFamily="18" charset="0"/>
                <a:cs typeface="Times New Roman" pitchFamily="18" charset="0"/>
              </a:rPr>
              <a:t>the amino </a:t>
            </a:r>
            <a:r>
              <a:rPr lang="en-IN" sz="2800" dirty="0">
                <a:solidFill>
                  <a:srgbClr val="990099"/>
                </a:solidFill>
                <a:latin typeface="Cambria" pitchFamily="18" charset="0"/>
                <a:cs typeface="Times New Roman" pitchFamily="18" charset="0"/>
              </a:rPr>
              <a:t>(or carboxyl) </a:t>
            </a:r>
            <a:r>
              <a:rPr lang="en-IN" sz="2800" dirty="0" smtClean="0">
                <a:solidFill>
                  <a:srgbClr val="990099"/>
                </a:solidFill>
                <a:latin typeface="Cambria" pitchFamily="18" charset="0"/>
                <a:cs typeface="Times New Roman" pitchFamily="18" charset="0"/>
              </a:rPr>
              <a:t>groups of </a:t>
            </a:r>
            <a:r>
              <a:rPr lang="en-IN" sz="2800" dirty="0">
                <a:solidFill>
                  <a:srgbClr val="990099"/>
                </a:solidFill>
                <a:latin typeface="Cambria" pitchFamily="18" charset="0"/>
                <a:cs typeface="Times New Roman" pitchFamily="18" charset="0"/>
              </a:rPr>
              <a:t>the support and the carboxyl (or amino) groups of enzymes.</a:t>
            </a:r>
          </a:p>
        </p:txBody>
      </p:sp>
      <p:pic>
        <p:nvPicPr>
          <p:cNvPr id="3" name="Picture 2"/>
          <p:cNvPicPr>
            <a:picLocks noChangeAspect="1" noChangeArrowheads="1"/>
          </p:cNvPicPr>
          <p:nvPr/>
        </p:nvPicPr>
        <p:blipFill>
          <a:blip r:embed="rId3"/>
          <a:srcRect/>
          <a:stretch>
            <a:fillRect/>
          </a:stretch>
        </p:blipFill>
        <p:spPr bwMode="auto">
          <a:xfrm>
            <a:off x="214282" y="2786058"/>
            <a:ext cx="8643998" cy="2428892"/>
          </a:xfrm>
          <a:prstGeom prst="rect">
            <a:avLst/>
          </a:prstGeom>
          <a:noFill/>
          <a:ln w="9525">
            <a:noFill/>
            <a:miter lim="800000"/>
            <a:headEnd/>
            <a:tailEnd/>
          </a:ln>
          <a:effectLst/>
        </p:spPr>
      </p:pic>
      <p:sp>
        <p:nvSpPr>
          <p:cNvPr id="4" name="TextBox 3"/>
          <p:cNvSpPr txBox="1"/>
          <p:nvPr/>
        </p:nvSpPr>
        <p:spPr>
          <a:xfrm>
            <a:off x="0" y="5357826"/>
            <a:ext cx="9001156" cy="677108"/>
          </a:xfrm>
          <a:prstGeom prst="rect">
            <a:avLst/>
          </a:prstGeom>
          <a:noFill/>
        </p:spPr>
        <p:txBody>
          <a:bodyPr wrap="square" rtlCol="0">
            <a:spAutoFit/>
          </a:bodyPr>
          <a:lstStyle/>
          <a:p>
            <a:r>
              <a:rPr lang="en-US" dirty="0" smtClean="0">
                <a:latin typeface="Cambria" pitchFamily="18" charset="0"/>
              </a:rPr>
              <a:t> </a:t>
            </a:r>
          </a:p>
          <a:p>
            <a:r>
              <a:rPr lang="en-US" sz="2000" dirty="0" smtClean="0">
                <a:latin typeface="Cambria" pitchFamily="18" charset="0"/>
              </a:rPr>
              <a:t>CM- cellulose   </a:t>
            </a:r>
            <a:r>
              <a:rPr lang="en-US" sz="2000" dirty="0" err="1" smtClean="0">
                <a:latin typeface="Cambria" pitchFamily="18" charset="0"/>
              </a:rPr>
              <a:t>Carbodiimide</a:t>
            </a:r>
            <a:r>
              <a:rPr lang="en-US" sz="2000" dirty="0" smtClean="0">
                <a:latin typeface="Cambria" pitchFamily="18" charset="0"/>
              </a:rPr>
              <a:t>                                                 Immobilized enzyme</a:t>
            </a:r>
            <a:endParaRPr lang="en-IN" sz="2000" dirty="0">
              <a:latin typeface="Cambria" pitchFamily="18" charset="0"/>
            </a:endParaRPr>
          </a:p>
        </p:txBody>
      </p:sp>
      <p:sp>
        <p:nvSpPr>
          <p:cNvPr id="5" name="Rectangle 4"/>
          <p:cNvSpPr/>
          <p:nvPr/>
        </p:nvSpPr>
        <p:spPr>
          <a:xfrm>
            <a:off x="5429256" y="6143644"/>
            <a:ext cx="3349763" cy="461665"/>
          </a:xfrm>
          <a:prstGeom prst="rect">
            <a:avLst/>
          </a:prstGeom>
        </p:spPr>
        <p:txBody>
          <a:bodyPr wrap="none">
            <a:spAutoFit/>
          </a:bodyPr>
          <a:lstStyle/>
          <a:p>
            <a:r>
              <a:rPr lang="en-IN" b="1" i="1" dirty="0" smtClean="0">
                <a:latin typeface="Cambria" pitchFamily="18" charset="0"/>
                <a:cs typeface="Times New Roman" pitchFamily="18" charset="0"/>
              </a:rPr>
              <a:t>(</a:t>
            </a:r>
            <a:r>
              <a:rPr lang="en-IN" sz="2400" b="1" i="1" dirty="0" err="1" smtClean="0">
                <a:latin typeface="Cambria" pitchFamily="18" charset="0"/>
                <a:cs typeface="Times New Roman" pitchFamily="18" charset="0"/>
              </a:rPr>
              <a:t>Brandenberger</a:t>
            </a:r>
            <a:r>
              <a:rPr lang="en-IN" sz="2400" b="1" i="1" dirty="0" smtClean="0">
                <a:latin typeface="Cambria" pitchFamily="18" charset="0"/>
                <a:cs typeface="Times New Roman" pitchFamily="18" charset="0"/>
              </a:rPr>
              <a:t>, 1957)</a:t>
            </a:r>
            <a:endParaRPr lang="en-IN" sz="2400" b="1" i="1" dirty="0">
              <a:latin typeface="Cambria" pitchFamily="18"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4"/>
            <a:ext cx="9144000" cy="6858024"/>
          </a:xfrm>
          <a:prstGeom prst="rect">
            <a:avLst/>
          </a:prstGeom>
          <a:solidFill>
            <a:srgbClr val="99FF99"/>
          </a:solidFill>
        </p:spPr>
        <p:txBody>
          <a:bodyPr wrap="square">
            <a:spAutoFit/>
          </a:bodyPr>
          <a:lstStyle/>
          <a:p>
            <a:r>
              <a:rPr lang="en-IN" sz="4400" b="1" u="sng" dirty="0" smtClean="0">
                <a:solidFill>
                  <a:srgbClr val="C00000"/>
                </a:solidFill>
                <a:latin typeface="Cambria" pitchFamily="18" charset="0"/>
                <a:cs typeface="Times New Roman" pitchFamily="18" charset="0"/>
              </a:rPr>
              <a:t>Entrapment</a:t>
            </a:r>
            <a:r>
              <a:rPr lang="en-IN" sz="4000" b="1" u="sng" dirty="0" smtClean="0">
                <a:solidFill>
                  <a:srgbClr val="C00000"/>
                </a:solidFill>
                <a:latin typeface="Cambria" pitchFamily="18" charset="0"/>
                <a:cs typeface="Times New Roman" pitchFamily="18" charset="0"/>
              </a:rPr>
              <a:t> </a:t>
            </a:r>
          </a:p>
          <a:p>
            <a:pPr algn="just"/>
            <a:endParaRPr lang="en-IN" sz="2800" dirty="0">
              <a:latin typeface="Cambria" pitchFamily="18" charset="0"/>
              <a:cs typeface="Times New Roman" pitchFamily="18" charset="0"/>
            </a:endParaRPr>
          </a:p>
          <a:p>
            <a:pPr marL="457200" indent="-457200" algn="just">
              <a:buFont typeface="Arial" pitchFamily="34" charset="0"/>
              <a:buChar char="•"/>
            </a:pPr>
            <a:r>
              <a:rPr lang="en-IN" sz="2800" dirty="0" smtClean="0">
                <a:latin typeface="Cambria" pitchFamily="18" charset="0"/>
                <a:cs typeface="Times New Roman" pitchFamily="18" charset="0"/>
              </a:rPr>
              <a:t>Entrapment </a:t>
            </a:r>
            <a:r>
              <a:rPr lang="en-IN" sz="2800" dirty="0">
                <a:latin typeface="Cambria" pitchFamily="18" charset="0"/>
                <a:cs typeface="Times New Roman" pitchFamily="18" charset="0"/>
              </a:rPr>
              <a:t>inside a polymer or a </a:t>
            </a:r>
            <a:r>
              <a:rPr lang="en-IN" sz="2800" dirty="0" smtClean="0">
                <a:latin typeface="Cambria" pitchFamily="18" charset="0"/>
                <a:cs typeface="Times New Roman" pitchFamily="18" charset="0"/>
              </a:rPr>
              <a:t>gel matrix.</a:t>
            </a:r>
          </a:p>
          <a:p>
            <a:pPr marL="457200" indent="-457200" algn="just">
              <a:buFont typeface="Arial" pitchFamily="34" charset="0"/>
              <a:buChar char="•"/>
            </a:pPr>
            <a:endParaRPr lang="en-IN" sz="2800" dirty="0">
              <a:latin typeface="Cambria" pitchFamily="18" charset="0"/>
              <a:cs typeface="Times New Roman" pitchFamily="18" charset="0"/>
            </a:endParaRPr>
          </a:p>
          <a:p>
            <a:pPr marL="457200" indent="-457200" algn="just">
              <a:buFont typeface="Arial" pitchFamily="34" charset="0"/>
              <a:buChar char="•"/>
            </a:pPr>
            <a:r>
              <a:rPr lang="en-IN" sz="2800" dirty="0" smtClean="0">
                <a:latin typeface="Cambria" pitchFamily="18" charset="0"/>
                <a:cs typeface="Times New Roman" pitchFamily="18" charset="0"/>
              </a:rPr>
              <a:t>Size </a:t>
            </a:r>
            <a:r>
              <a:rPr lang="en-IN" sz="2800" dirty="0">
                <a:latin typeface="Cambria" pitchFamily="18" charset="0"/>
                <a:cs typeface="Times New Roman" pitchFamily="18" charset="0"/>
              </a:rPr>
              <a:t>of the matrix pores </a:t>
            </a:r>
            <a:r>
              <a:rPr lang="en-IN" sz="2800" dirty="0" smtClean="0">
                <a:latin typeface="Cambria" pitchFamily="18" charset="0"/>
                <a:cs typeface="Times New Roman" pitchFamily="18" charset="0"/>
              </a:rPr>
              <a:t>to retain enzyme (substrate </a:t>
            </a:r>
            <a:r>
              <a:rPr lang="en-IN" sz="2800" dirty="0">
                <a:latin typeface="Cambria" pitchFamily="18" charset="0"/>
                <a:cs typeface="Times New Roman" pitchFamily="18" charset="0"/>
              </a:rPr>
              <a:t>and product molecules pass </a:t>
            </a:r>
            <a:r>
              <a:rPr lang="en-IN" sz="2800" dirty="0" smtClean="0">
                <a:latin typeface="Cambria" pitchFamily="18" charset="0"/>
                <a:cs typeface="Times New Roman" pitchFamily="18" charset="0"/>
              </a:rPr>
              <a:t>through).</a:t>
            </a:r>
          </a:p>
          <a:p>
            <a:pPr marL="457200" indent="-457200" algn="just">
              <a:buFont typeface="Arial" pitchFamily="34" charset="0"/>
              <a:buChar char="•"/>
            </a:pPr>
            <a:endParaRPr lang="en-IN" sz="2800" dirty="0">
              <a:latin typeface="Cambria" pitchFamily="18" charset="0"/>
              <a:cs typeface="Times New Roman" pitchFamily="18" charset="0"/>
            </a:endParaRPr>
          </a:p>
          <a:p>
            <a:pPr marL="457200" indent="-457200" algn="just">
              <a:buFont typeface="Arial" pitchFamily="34" charset="0"/>
              <a:buChar char="•"/>
            </a:pPr>
            <a:r>
              <a:rPr lang="en-IN" sz="2800" dirty="0" smtClean="0">
                <a:latin typeface="Cambria" pitchFamily="18" charset="0"/>
                <a:cs typeface="Times New Roman" pitchFamily="18" charset="0"/>
              </a:rPr>
              <a:t>Enzyme</a:t>
            </a:r>
            <a:r>
              <a:rPr lang="en-IN" sz="2800" b="1" dirty="0" smtClean="0">
                <a:latin typeface="Cambria" pitchFamily="18" charset="0"/>
                <a:cs typeface="Times New Roman" pitchFamily="18" charset="0"/>
              </a:rPr>
              <a:t> </a:t>
            </a:r>
            <a:r>
              <a:rPr lang="en-IN" sz="2800" dirty="0" smtClean="0">
                <a:latin typeface="Cambria" pitchFamily="18" charset="0"/>
                <a:cs typeface="Times New Roman" pitchFamily="18" charset="0"/>
              </a:rPr>
              <a:t>is </a:t>
            </a:r>
            <a:r>
              <a:rPr lang="en-IN" sz="2800" dirty="0">
                <a:latin typeface="Cambria" pitchFamily="18" charset="0"/>
                <a:cs typeface="Times New Roman" pitchFamily="18" charset="0"/>
              </a:rPr>
              <a:t>not subjected to strong binding forces and structural distortions</a:t>
            </a:r>
            <a:r>
              <a:rPr lang="en-IN" sz="2800" dirty="0" smtClean="0">
                <a:latin typeface="Cambria" pitchFamily="18" charset="0"/>
                <a:cs typeface="Times New Roman" pitchFamily="18" charset="0"/>
              </a:rPr>
              <a:t>.</a:t>
            </a:r>
          </a:p>
          <a:p>
            <a:pPr marL="457200" indent="-457200" algn="just">
              <a:buFont typeface="Arial" pitchFamily="34" charset="0"/>
              <a:buChar char="•"/>
            </a:pPr>
            <a:endParaRPr lang="en-IN" sz="2800" dirty="0">
              <a:latin typeface="Cambria" pitchFamily="18" charset="0"/>
              <a:cs typeface="Times New Roman" pitchFamily="18" charset="0"/>
            </a:endParaRPr>
          </a:p>
          <a:p>
            <a:pPr marL="457200" indent="-457200" algn="just">
              <a:buFont typeface="Arial" pitchFamily="34" charset="0"/>
              <a:buChar char="•"/>
            </a:pPr>
            <a:r>
              <a:rPr lang="en-IN" sz="2800" dirty="0" smtClean="0">
                <a:latin typeface="Cambria" pitchFamily="18" charset="0"/>
                <a:cs typeface="Times New Roman" pitchFamily="18" charset="0"/>
              </a:rPr>
              <a:t>Deactivation may occur due to changes in </a:t>
            </a:r>
            <a:r>
              <a:rPr lang="en-IN" sz="2800" dirty="0">
                <a:latin typeface="Cambria" pitchFamily="18" charset="0"/>
                <a:cs typeface="Times New Roman" pitchFamily="18" charset="0"/>
              </a:rPr>
              <a:t>pH or temperature or addition of </a:t>
            </a:r>
            <a:r>
              <a:rPr lang="en-IN" sz="2800" dirty="0" smtClean="0">
                <a:latin typeface="Cambria" pitchFamily="18" charset="0"/>
                <a:cs typeface="Times New Roman" pitchFamily="18" charset="0"/>
              </a:rPr>
              <a:t>solvents.</a:t>
            </a:r>
          </a:p>
          <a:p>
            <a:pPr marL="457200" indent="-457200" algn="just">
              <a:buFont typeface="Arial" pitchFamily="34" charset="0"/>
              <a:buChar char="•"/>
            </a:pPr>
            <a:endParaRPr lang="en-IN" sz="2800" dirty="0">
              <a:latin typeface="Cambria" pitchFamily="18" charset="0"/>
              <a:cs typeface="Times New Roman" pitchFamily="18" charset="0"/>
            </a:endParaRPr>
          </a:p>
          <a:p>
            <a:pPr marL="457200" indent="-457200" algn="just">
              <a:buFont typeface="Arial" pitchFamily="34" charset="0"/>
              <a:buChar char="•"/>
            </a:pPr>
            <a:r>
              <a:rPr lang="en-IN" sz="2800" dirty="0" smtClean="0">
                <a:latin typeface="Cambria" pitchFamily="18" charset="0"/>
                <a:cs typeface="Times New Roman" pitchFamily="18" charset="0"/>
              </a:rPr>
              <a:t>Matrices include </a:t>
            </a:r>
            <a:r>
              <a:rPr lang="en-IN" sz="2800" dirty="0">
                <a:latin typeface="Cambria" pitchFamily="18" charset="0"/>
                <a:cs typeface="Times New Roman" pitchFamily="18" charset="0"/>
              </a:rPr>
              <a:t>polyacrylamide </a:t>
            </a:r>
            <a:r>
              <a:rPr lang="en-IN" sz="2800" dirty="0" smtClean="0">
                <a:latin typeface="Cambria" pitchFamily="18" charset="0"/>
                <a:cs typeface="Times New Roman" pitchFamily="18" charset="0"/>
              </a:rPr>
              <a:t>gel, collagen </a:t>
            </a:r>
            <a:r>
              <a:rPr lang="en-IN" sz="2800" dirty="0">
                <a:latin typeface="Cambria" pitchFamily="18" charset="0"/>
                <a:cs typeface="Times New Roman" pitchFamily="18" charset="0"/>
              </a:rPr>
              <a:t>gelatin, starch, cellulose, </a:t>
            </a:r>
            <a:r>
              <a:rPr lang="en-IN" sz="2800" dirty="0" smtClean="0">
                <a:latin typeface="Cambria" pitchFamily="18" charset="0"/>
                <a:cs typeface="Times New Roman" pitchFamily="18" charset="0"/>
              </a:rPr>
              <a:t>silicon.</a:t>
            </a:r>
            <a:endParaRPr lang="en-IN" sz="2800" dirty="0">
              <a:latin typeface="Cambria"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285728"/>
            <a:ext cx="8286808" cy="2431435"/>
          </a:xfrm>
          <a:prstGeom prst="rect">
            <a:avLst/>
          </a:prstGeom>
        </p:spPr>
        <p:txBody>
          <a:bodyPr wrap="square">
            <a:spAutoFit/>
          </a:bodyPr>
          <a:lstStyle/>
          <a:p>
            <a:endParaRPr lang="en-IN" sz="2400" b="1" u="sng" dirty="0" smtClean="0">
              <a:latin typeface="Cambria" pitchFamily="18" charset="0"/>
              <a:cs typeface="Times New Roman" pitchFamily="18" charset="0"/>
            </a:endParaRPr>
          </a:p>
          <a:p>
            <a:endParaRPr lang="en-IN" dirty="0">
              <a:latin typeface="Cambria" pitchFamily="18" charset="0"/>
            </a:endParaRPr>
          </a:p>
          <a:p>
            <a:pPr marL="342900" indent="-342900"/>
            <a:endParaRPr lang="en-IN" sz="3600" dirty="0" smtClean="0">
              <a:latin typeface="Cambria" pitchFamily="18" charset="0"/>
              <a:cs typeface="Times New Roman" pitchFamily="18" charset="0"/>
            </a:endParaRPr>
          </a:p>
          <a:p>
            <a:pPr marL="342900" indent="-342900">
              <a:buAutoNum type="arabicPeriod"/>
            </a:pPr>
            <a:endParaRPr lang="en-IN" sz="2000" dirty="0">
              <a:latin typeface="Cambria" pitchFamily="18" charset="0"/>
              <a:cs typeface="Times New Roman" pitchFamily="18" charset="0"/>
            </a:endParaRPr>
          </a:p>
          <a:p>
            <a:endParaRPr lang="en-US" dirty="0">
              <a:latin typeface="Cambria" pitchFamily="18" charset="0"/>
            </a:endParaRPr>
          </a:p>
          <a:p>
            <a:endParaRPr lang="en-US" dirty="0" smtClean="0">
              <a:latin typeface="Cambria" pitchFamily="18" charset="0"/>
            </a:endParaRPr>
          </a:p>
          <a:p>
            <a:endParaRPr lang="en-IN" dirty="0">
              <a:latin typeface="Cambria" pitchFamily="18" charset="0"/>
            </a:endParaRPr>
          </a:p>
        </p:txBody>
      </p:sp>
      <p:sp>
        <p:nvSpPr>
          <p:cNvPr id="8" name="TextBox 7"/>
          <p:cNvSpPr txBox="1"/>
          <p:nvPr/>
        </p:nvSpPr>
        <p:spPr>
          <a:xfrm>
            <a:off x="428596" y="1500174"/>
            <a:ext cx="3221779" cy="461665"/>
          </a:xfrm>
          <a:prstGeom prst="rect">
            <a:avLst/>
          </a:prstGeom>
          <a:noFill/>
        </p:spPr>
        <p:txBody>
          <a:bodyPr wrap="none" rtlCol="0">
            <a:spAutoFit/>
          </a:bodyPr>
          <a:lstStyle/>
          <a:p>
            <a:r>
              <a:rPr lang="en-US" sz="2400" b="1" dirty="0" smtClean="0">
                <a:latin typeface="Cambria" pitchFamily="18" charset="0"/>
                <a:cs typeface="Times New Roman" pitchFamily="18" charset="0"/>
              </a:rPr>
              <a:t>  </a:t>
            </a:r>
            <a:r>
              <a:rPr lang="en-US" sz="2400" b="1" dirty="0" err="1" smtClean="0">
                <a:latin typeface="Cambria" pitchFamily="18" charset="0"/>
                <a:cs typeface="Times New Roman" pitchFamily="18" charset="0"/>
              </a:rPr>
              <a:t>Polyacrylamide</a:t>
            </a:r>
            <a:r>
              <a:rPr lang="en-US" sz="2400" b="1" dirty="0" smtClean="0">
                <a:latin typeface="Cambria" pitchFamily="18" charset="0"/>
                <a:cs typeface="Times New Roman" pitchFamily="18" charset="0"/>
              </a:rPr>
              <a:t> gels:</a:t>
            </a:r>
            <a:endParaRPr lang="en-IN" sz="2400" b="1" dirty="0">
              <a:latin typeface="Cambria" pitchFamily="18" charset="0"/>
              <a:cs typeface="Times New Roman" pitchFamily="18" charset="0"/>
            </a:endParaRPr>
          </a:p>
        </p:txBody>
      </p:sp>
      <p:sp>
        <p:nvSpPr>
          <p:cNvPr id="6" name="Rectangle 5"/>
          <p:cNvSpPr/>
          <p:nvPr/>
        </p:nvSpPr>
        <p:spPr>
          <a:xfrm>
            <a:off x="2071670" y="5357826"/>
            <a:ext cx="1789657" cy="369332"/>
          </a:xfrm>
          <a:prstGeom prst="rect">
            <a:avLst/>
          </a:prstGeom>
        </p:spPr>
        <p:txBody>
          <a:bodyPr wrap="none">
            <a:spAutoFit/>
          </a:bodyPr>
          <a:lstStyle/>
          <a:p>
            <a:r>
              <a:rPr lang="en-US" b="1" dirty="0" smtClean="0">
                <a:latin typeface="Cambria" pitchFamily="18" charset="0"/>
                <a:cs typeface="Times New Roman" pitchFamily="18" charset="0"/>
              </a:rPr>
              <a:t> </a:t>
            </a:r>
            <a:r>
              <a:rPr lang="en-US" b="1" dirty="0" err="1" smtClean="0">
                <a:latin typeface="Cambria" pitchFamily="18" charset="0"/>
                <a:cs typeface="Times New Roman" pitchFamily="18" charset="0"/>
              </a:rPr>
              <a:t>bis</a:t>
            </a:r>
            <a:r>
              <a:rPr lang="en-US" b="1" dirty="0" smtClean="0">
                <a:latin typeface="Cambria" pitchFamily="18" charset="0"/>
                <a:cs typeface="Times New Roman" pitchFamily="18" charset="0"/>
              </a:rPr>
              <a:t> </a:t>
            </a:r>
            <a:r>
              <a:rPr lang="en-US" b="1" dirty="0" err="1" smtClean="0">
                <a:latin typeface="Cambria" pitchFamily="18" charset="0"/>
                <a:cs typeface="Times New Roman" pitchFamily="18" charset="0"/>
              </a:rPr>
              <a:t>acrylamide</a:t>
            </a:r>
            <a:endParaRPr lang="en-IN" dirty="0">
              <a:latin typeface="Cambria" pitchFamily="18" charset="0"/>
            </a:endParaRPr>
          </a:p>
        </p:txBody>
      </p:sp>
      <p:pic>
        <p:nvPicPr>
          <p:cNvPr id="1026" name="Picture 2" descr="C:\Users\AHSAN UL HAQ\Desktop\Picture1.png"/>
          <p:cNvPicPr>
            <a:picLocks noChangeAspect="1" noChangeArrowheads="1"/>
          </p:cNvPicPr>
          <p:nvPr/>
        </p:nvPicPr>
        <p:blipFill>
          <a:blip r:embed="rId2"/>
          <a:srcRect/>
          <a:stretch>
            <a:fillRect/>
          </a:stretch>
        </p:blipFill>
        <p:spPr bwMode="auto">
          <a:xfrm>
            <a:off x="571472" y="2000240"/>
            <a:ext cx="7786742" cy="3429024"/>
          </a:xfrm>
          <a:prstGeom prst="rect">
            <a:avLst/>
          </a:prstGeom>
          <a:noFill/>
        </p:spPr>
      </p:pic>
      <p:sp>
        <p:nvSpPr>
          <p:cNvPr id="9" name="Rectangle 8"/>
          <p:cNvSpPr/>
          <p:nvPr/>
        </p:nvSpPr>
        <p:spPr>
          <a:xfrm>
            <a:off x="500034" y="5357826"/>
            <a:ext cx="1372876" cy="369332"/>
          </a:xfrm>
          <a:prstGeom prst="rect">
            <a:avLst/>
          </a:prstGeom>
        </p:spPr>
        <p:txBody>
          <a:bodyPr wrap="none">
            <a:spAutoFit/>
          </a:bodyPr>
          <a:lstStyle/>
          <a:p>
            <a:r>
              <a:rPr lang="en-US" b="1" dirty="0" err="1" smtClean="0">
                <a:latin typeface="Cambria" pitchFamily="18" charset="0"/>
                <a:cs typeface="Times New Roman" pitchFamily="18" charset="0"/>
              </a:rPr>
              <a:t>acrylamide</a:t>
            </a:r>
            <a:endParaRPr lang="en-IN" dirty="0">
              <a:latin typeface="Cambria" pitchFamily="18" charset="0"/>
            </a:endParaRPr>
          </a:p>
        </p:txBody>
      </p:sp>
      <p:sp>
        <p:nvSpPr>
          <p:cNvPr id="10" name="TextBox 9"/>
          <p:cNvSpPr txBox="1"/>
          <p:nvPr/>
        </p:nvSpPr>
        <p:spPr>
          <a:xfrm>
            <a:off x="4071934" y="3571876"/>
            <a:ext cx="284052" cy="369332"/>
          </a:xfrm>
          <a:prstGeom prst="rect">
            <a:avLst/>
          </a:prstGeom>
          <a:noFill/>
        </p:spPr>
        <p:txBody>
          <a:bodyPr wrap="none" rtlCol="0">
            <a:spAutoFit/>
          </a:bodyPr>
          <a:lstStyle/>
          <a:p>
            <a:r>
              <a:rPr lang="en-US" dirty="0" smtClean="0">
                <a:latin typeface="Cambria" pitchFamily="18" charset="0"/>
              </a:rPr>
              <a:t>*</a:t>
            </a:r>
            <a:endParaRPr lang="en-IN" dirty="0">
              <a:latin typeface="Cambria" pitchFamily="18" charset="0"/>
            </a:endParaRPr>
          </a:p>
        </p:txBody>
      </p:sp>
      <p:sp>
        <p:nvSpPr>
          <p:cNvPr id="11" name="TextBox 10"/>
          <p:cNvSpPr txBox="1"/>
          <p:nvPr/>
        </p:nvSpPr>
        <p:spPr>
          <a:xfrm>
            <a:off x="4071934" y="3786190"/>
            <a:ext cx="383438" cy="369332"/>
          </a:xfrm>
          <a:prstGeom prst="rect">
            <a:avLst/>
          </a:prstGeom>
          <a:noFill/>
        </p:spPr>
        <p:txBody>
          <a:bodyPr wrap="none" rtlCol="0">
            <a:spAutoFit/>
          </a:bodyPr>
          <a:lstStyle/>
          <a:p>
            <a:r>
              <a:rPr lang="en-US" dirty="0" smtClean="0">
                <a:latin typeface="Cambria" pitchFamily="18" charset="0"/>
              </a:rPr>
              <a:t>**</a:t>
            </a:r>
            <a:endParaRPr lang="en-IN" dirty="0">
              <a:latin typeface="Cambria" pitchFamily="18" charset="0"/>
            </a:endParaRPr>
          </a:p>
        </p:txBody>
      </p:sp>
      <p:sp>
        <p:nvSpPr>
          <p:cNvPr id="12" name="TextBox 11"/>
          <p:cNvSpPr txBox="1"/>
          <p:nvPr/>
        </p:nvSpPr>
        <p:spPr>
          <a:xfrm>
            <a:off x="285721" y="6000768"/>
            <a:ext cx="3214710" cy="646331"/>
          </a:xfrm>
          <a:prstGeom prst="rect">
            <a:avLst/>
          </a:prstGeom>
          <a:noFill/>
        </p:spPr>
        <p:txBody>
          <a:bodyPr wrap="square" rtlCol="0">
            <a:spAutoFit/>
          </a:bodyPr>
          <a:lstStyle/>
          <a:p>
            <a:r>
              <a:rPr lang="en-US" dirty="0" smtClean="0">
                <a:latin typeface="Cambria" pitchFamily="18" charset="0"/>
              </a:rPr>
              <a:t>*TEMED</a:t>
            </a:r>
          </a:p>
          <a:p>
            <a:r>
              <a:rPr lang="en-US" dirty="0" smtClean="0">
                <a:latin typeface="Cambria" pitchFamily="18" charset="0"/>
              </a:rPr>
              <a:t>**Ammonium per Sulfate</a:t>
            </a:r>
            <a:endParaRPr lang="en-IN" dirty="0">
              <a:latin typeface="Cambria" pitchFamily="18" charset="0"/>
            </a:endParaRPr>
          </a:p>
        </p:txBody>
      </p:sp>
      <p:sp>
        <p:nvSpPr>
          <p:cNvPr id="13" name="TextBox 12"/>
          <p:cNvSpPr txBox="1"/>
          <p:nvPr/>
        </p:nvSpPr>
        <p:spPr>
          <a:xfrm>
            <a:off x="5572132" y="5429264"/>
            <a:ext cx="1714512" cy="646331"/>
          </a:xfrm>
          <a:prstGeom prst="rect">
            <a:avLst/>
          </a:prstGeom>
          <a:noFill/>
        </p:spPr>
        <p:txBody>
          <a:bodyPr wrap="square" rtlCol="0">
            <a:spAutoFit/>
          </a:bodyPr>
          <a:lstStyle/>
          <a:p>
            <a:r>
              <a:rPr lang="en-US" b="1" dirty="0" err="1" smtClean="0">
                <a:latin typeface="Cambria" pitchFamily="18" charset="0"/>
              </a:rPr>
              <a:t>polyacrylamide</a:t>
            </a:r>
            <a:endParaRPr lang="en-IN" b="1" dirty="0">
              <a:latin typeface="Cambria" pitchFamily="18" charset="0"/>
            </a:endParaRPr>
          </a:p>
        </p:txBody>
      </p:sp>
      <p:sp>
        <p:nvSpPr>
          <p:cNvPr id="14" name="Rectangle 13"/>
          <p:cNvSpPr/>
          <p:nvPr/>
        </p:nvSpPr>
        <p:spPr>
          <a:xfrm>
            <a:off x="0" y="0"/>
            <a:ext cx="9144000" cy="523220"/>
          </a:xfrm>
          <a:prstGeom prst="rect">
            <a:avLst/>
          </a:prstGeom>
          <a:solidFill>
            <a:srgbClr val="FFFF00"/>
          </a:solidFill>
        </p:spPr>
        <p:txBody>
          <a:bodyPr wrap="square">
            <a:spAutoFit/>
          </a:bodyPr>
          <a:lstStyle/>
          <a:p>
            <a:pPr marL="342900" lvl="0" indent="-342900"/>
            <a:r>
              <a:rPr lang="en-IN" sz="2800" b="1" u="sng" dirty="0" smtClean="0">
                <a:solidFill>
                  <a:prstClr val="black"/>
                </a:solidFill>
                <a:latin typeface="Cambria" pitchFamily="18" charset="0"/>
                <a:cs typeface="Times New Roman" pitchFamily="18" charset="0"/>
              </a:rPr>
              <a:t>Enzyme inclusion in gels</a:t>
            </a:r>
            <a:endParaRPr lang="en-IN" sz="2800" u="sng" dirty="0" smtClean="0">
              <a:solidFill>
                <a:prstClr val="black"/>
              </a:solidFill>
              <a:latin typeface="Cambria" pitchFamily="18" charset="0"/>
              <a:cs typeface="Times New Roman" pitchFamily="18" charset="0"/>
            </a:endParaRPr>
          </a:p>
        </p:txBody>
      </p:sp>
      <p:sp>
        <p:nvSpPr>
          <p:cNvPr id="15" name="TextBox 14"/>
          <p:cNvSpPr txBox="1"/>
          <p:nvPr/>
        </p:nvSpPr>
        <p:spPr>
          <a:xfrm>
            <a:off x="5429256" y="6143644"/>
            <a:ext cx="3745384" cy="461665"/>
          </a:xfrm>
          <a:prstGeom prst="rect">
            <a:avLst/>
          </a:prstGeom>
          <a:noFill/>
        </p:spPr>
        <p:txBody>
          <a:bodyPr wrap="none" rtlCol="0">
            <a:spAutoFit/>
          </a:bodyPr>
          <a:lstStyle/>
          <a:p>
            <a:r>
              <a:rPr lang="en-US" sz="2400" b="1" i="1" dirty="0" smtClean="0">
                <a:latin typeface="Cambria" pitchFamily="18" charset="0"/>
              </a:rPr>
              <a:t>(</a:t>
            </a:r>
            <a:r>
              <a:rPr lang="en-US" sz="2400" b="1" i="1" dirty="0" err="1" smtClean="0">
                <a:latin typeface="Cambria" pitchFamily="18" charset="0"/>
                <a:cs typeface="Times New Roman" pitchFamily="18" charset="0"/>
              </a:rPr>
              <a:t>Bernfeld</a:t>
            </a:r>
            <a:r>
              <a:rPr lang="en-US" sz="2400" b="1" i="1" dirty="0" smtClean="0">
                <a:latin typeface="Cambria" pitchFamily="18" charset="0"/>
                <a:cs typeface="Times New Roman" pitchFamily="18" charset="0"/>
              </a:rPr>
              <a:t> and Wan, 1963</a:t>
            </a:r>
            <a:r>
              <a:rPr lang="en-US" sz="2400" b="1" dirty="0" smtClean="0">
                <a:latin typeface="Cambria" pitchFamily="18" charset="0"/>
                <a:cs typeface="Times New Roman" pitchFamily="18" charset="0"/>
              </a:rPr>
              <a:t>)</a:t>
            </a:r>
            <a:endParaRPr lang="en-US" sz="2400" b="1" dirty="0">
              <a:latin typeface="Cambria"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9144000" cy="7355860"/>
          </a:xfrm>
          <a:prstGeom prst="rect">
            <a:avLst/>
          </a:prstGeom>
        </p:spPr>
        <p:txBody>
          <a:bodyPr wrap="square">
            <a:spAutoFit/>
          </a:bodyPr>
          <a:lstStyle/>
          <a:p>
            <a:r>
              <a:rPr lang="en-IN" sz="4000" b="1" u="sng" dirty="0" smtClean="0">
                <a:solidFill>
                  <a:srgbClr val="002060"/>
                </a:solidFill>
                <a:latin typeface="Cambria" pitchFamily="18" charset="0"/>
                <a:cs typeface="Times New Roman" pitchFamily="18" charset="0"/>
              </a:rPr>
              <a:t>Microencapsulation</a:t>
            </a:r>
          </a:p>
          <a:p>
            <a:endParaRPr lang="en-IN" sz="2800" dirty="0" smtClean="0">
              <a:latin typeface="Cambria" pitchFamily="18" charset="0"/>
              <a:cs typeface="Times New Roman" pitchFamily="18" charset="0"/>
            </a:endParaRPr>
          </a:p>
          <a:p>
            <a:pPr marL="457200" indent="-457200">
              <a:buFont typeface="Arial" pitchFamily="34" charset="0"/>
              <a:buChar char="•"/>
            </a:pPr>
            <a:r>
              <a:rPr lang="en-IN" sz="2800" dirty="0" smtClean="0">
                <a:solidFill>
                  <a:srgbClr val="990099"/>
                </a:solidFill>
                <a:latin typeface="Cambria" pitchFamily="18" charset="0"/>
                <a:cs typeface="Times New Roman" pitchFamily="18" charset="0"/>
              </a:rPr>
              <a:t>A spherical particle formation process where in a liquid or suspension is enclosed in a semi permeable membrane.</a:t>
            </a:r>
          </a:p>
          <a:p>
            <a:pPr marL="457200" indent="-457200">
              <a:buFont typeface="Arial" pitchFamily="34" charset="0"/>
              <a:buChar char="•"/>
            </a:pPr>
            <a:endParaRPr lang="en-IN" sz="2800" dirty="0" smtClean="0">
              <a:solidFill>
                <a:srgbClr val="990099"/>
              </a:solidFill>
              <a:latin typeface="Cambria" pitchFamily="18" charset="0"/>
              <a:cs typeface="Times New Roman" pitchFamily="18" charset="0"/>
            </a:endParaRPr>
          </a:p>
          <a:p>
            <a:pPr marL="457200" indent="-457200">
              <a:buFont typeface="Arial" pitchFamily="34" charset="0"/>
              <a:buChar char="•"/>
            </a:pPr>
            <a:r>
              <a:rPr lang="en-IN" sz="2800" dirty="0" smtClean="0">
                <a:solidFill>
                  <a:srgbClr val="990099"/>
                </a:solidFill>
                <a:latin typeface="Cambria" pitchFamily="18" charset="0"/>
                <a:cs typeface="Times New Roman" pitchFamily="18" charset="0"/>
              </a:rPr>
              <a:t>The membrane may be polymeric, lipoidal, lipoprotein – based or non – ionic in nature.</a:t>
            </a:r>
          </a:p>
          <a:p>
            <a:pPr marL="457200" indent="-457200"/>
            <a:endParaRPr lang="en-IN" sz="2800" dirty="0" smtClean="0">
              <a:solidFill>
                <a:srgbClr val="990099"/>
              </a:solidFill>
              <a:latin typeface="Cambria" pitchFamily="18" charset="0"/>
              <a:cs typeface="Times New Roman" pitchFamily="18" charset="0"/>
            </a:endParaRPr>
          </a:p>
          <a:p>
            <a:pPr marL="457200" indent="-457200">
              <a:buFont typeface="Arial" pitchFamily="34" charset="0"/>
              <a:buChar char="•"/>
            </a:pPr>
            <a:r>
              <a:rPr lang="en-US" sz="2800" dirty="0" smtClean="0">
                <a:solidFill>
                  <a:srgbClr val="990099"/>
                </a:solidFill>
                <a:latin typeface="Cambria" pitchFamily="18" charset="0"/>
                <a:cs typeface="Times New Roman" pitchFamily="18" charset="0"/>
              </a:rPr>
              <a:t>Example : Nylon microcapsules formed by </a:t>
            </a:r>
            <a:r>
              <a:rPr lang="en-US" sz="2800" dirty="0" err="1" smtClean="0">
                <a:solidFill>
                  <a:srgbClr val="990099"/>
                </a:solidFill>
                <a:latin typeface="Cambria" pitchFamily="18" charset="0"/>
                <a:cs typeface="Times New Roman" pitchFamily="18" charset="0"/>
              </a:rPr>
              <a:t>hydrophillic</a:t>
            </a:r>
            <a:r>
              <a:rPr lang="en-US" sz="2800" dirty="0" smtClean="0">
                <a:solidFill>
                  <a:srgbClr val="990099"/>
                </a:solidFill>
                <a:latin typeface="Cambria" pitchFamily="18" charset="0"/>
                <a:cs typeface="Times New Roman" pitchFamily="18" charset="0"/>
              </a:rPr>
              <a:t> monomer(1,6-hexamethylene </a:t>
            </a:r>
            <a:r>
              <a:rPr lang="en-US" sz="2800" dirty="0" err="1" smtClean="0">
                <a:solidFill>
                  <a:srgbClr val="990099"/>
                </a:solidFill>
                <a:latin typeface="Cambria" pitchFamily="18" charset="0"/>
                <a:cs typeface="Times New Roman" pitchFamily="18" charset="0"/>
              </a:rPr>
              <a:t>diamine</a:t>
            </a:r>
            <a:r>
              <a:rPr lang="en-US" sz="2800" dirty="0" smtClean="0">
                <a:solidFill>
                  <a:srgbClr val="990099"/>
                </a:solidFill>
                <a:latin typeface="Cambria" pitchFamily="18" charset="0"/>
                <a:cs typeface="Times New Roman" pitchFamily="18" charset="0"/>
              </a:rPr>
              <a:t>), hydrophobic monomer(</a:t>
            </a:r>
            <a:r>
              <a:rPr lang="en-US" sz="2800" dirty="0" err="1" smtClean="0">
                <a:solidFill>
                  <a:srgbClr val="990099"/>
                </a:solidFill>
                <a:latin typeface="Cambria" pitchFamily="18" charset="0"/>
                <a:cs typeface="Times New Roman" pitchFamily="18" charset="0"/>
              </a:rPr>
              <a:t>sebacoyl</a:t>
            </a:r>
            <a:r>
              <a:rPr lang="en-US" sz="2800" dirty="0" smtClean="0">
                <a:solidFill>
                  <a:srgbClr val="990099"/>
                </a:solidFill>
                <a:latin typeface="Cambria" pitchFamily="18" charset="0"/>
                <a:cs typeface="Times New Roman" pitchFamily="18" charset="0"/>
              </a:rPr>
              <a:t> chloride) and organic solvent </a:t>
            </a:r>
            <a:r>
              <a:rPr lang="en-US" sz="2800" dirty="0" err="1" smtClean="0">
                <a:solidFill>
                  <a:srgbClr val="990099"/>
                </a:solidFill>
                <a:latin typeface="Cambria" pitchFamily="18" charset="0"/>
                <a:cs typeface="Times New Roman" pitchFamily="18" charset="0"/>
              </a:rPr>
              <a:t>cyclohexane</a:t>
            </a:r>
            <a:r>
              <a:rPr lang="en-US" sz="2800" dirty="0" smtClean="0">
                <a:solidFill>
                  <a:srgbClr val="990099"/>
                </a:solidFill>
                <a:latin typeface="Cambria" pitchFamily="18" charset="0"/>
                <a:cs typeface="Times New Roman" pitchFamily="18" charset="0"/>
              </a:rPr>
              <a:t>-chloroform mixture.</a:t>
            </a:r>
            <a:endParaRPr lang="en-IN" sz="2800" dirty="0" smtClean="0">
              <a:solidFill>
                <a:srgbClr val="990099"/>
              </a:solidFill>
              <a:latin typeface="Cambria" pitchFamily="18" charset="0"/>
              <a:cs typeface="Times New Roman" pitchFamily="18" charset="0"/>
            </a:endParaRPr>
          </a:p>
          <a:p>
            <a:pPr marL="457200" indent="-457200">
              <a:buFont typeface="Arial" pitchFamily="34" charset="0"/>
              <a:buChar char="•"/>
            </a:pPr>
            <a:endParaRPr lang="en-US" sz="2800" dirty="0" smtClean="0">
              <a:latin typeface="Cambria" pitchFamily="18" charset="0"/>
              <a:cs typeface="Times New Roman" pitchFamily="18" charset="0"/>
            </a:endParaRPr>
          </a:p>
          <a:p>
            <a:pPr marL="457200" indent="-457200">
              <a:buFont typeface="Arial" pitchFamily="34" charset="0"/>
              <a:buChar char="•"/>
            </a:pPr>
            <a:r>
              <a:rPr lang="en-US" sz="2800" dirty="0" smtClean="0">
                <a:solidFill>
                  <a:srgbClr val="990099"/>
                </a:solidFill>
                <a:latin typeface="Cambria" pitchFamily="18" charset="0"/>
                <a:cs typeface="Times New Roman" pitchFamily="18" charset="0"/>
              </a:rPr>
              <a:t>By formation of liposome.</a:t>
            </a:r>
            <a:endParaRPr lang="en-IN" sz="2800" dirty="0" smtClean="0">
              <a:solidFill>
                <a:srgbClr val="990099"/>
              </a:solidFill>
              <a:latin typeface="Cambria" pitchFamily="18" charset="0"/>
              <a:cs typeface="Times New Roman" pitchFamily="18" charset="0"/>
            </a:endParaRPr>
          </a:p>
          <a:p>
            <a:endParaRPr lang="en-IN" sz="2000" dirty="0" smtClean="0">
              <a:latin typeface="Cambria" pitchFamily="18" charset="0"/>
              <a:cs typeface="Times New Roman" pitchFamily="18" charset="0"/>
            </a:endParaRPr>
          </a:p>
          <a:p>
            <a:endParaRPr lang="en-IN" sz="2000" dirty="0">
              <a:latin typeface="Cambria" pitchFamily="18" charset="0"/>
              <a:cs typeface="Times New Roman" pitchFamily="18" charset="0"/>
            </a:endParaRPr>
          </a:p>
        </p:txBody>
      </p:sp>
      <p:sp>
        <p:nvSpPr>
          <p:cNvPr id="5" name="TextBox 4"/>
          <p:cNvSpPr txBox="1"/>
          <p:nvPr/>
        </p:nvSpPr>
        <p:spPr>
          <a:xfrm>
            <a:off x="5857884" y="6215082"/>
            <a:ext cx="2894856" cy="461665"/>
          </a:xfrm>
          <a:prstGeom prst="rect">
            <a:avLst/>
          </a:prstGeom>
          <a:noFill/>
        </p:spPr>
        <p:txBody>
          <a:bodyPr wrap="square" rtlCol="0">
            <a:spAutoFit/>
          </a:bodyPr>
          <a:lstStyle/>
          <a:p>
            <a:r>
              <a:rPr lang="en-IN" b="1" i="1" dirty="0" smtClean="0">
                <a:solidFill>
                  <a:srgbClr val="FF0000"/>
                </a:solidFill>
                <a:latin typeface="Cambria" pitchFamily="18" charset="0"/>
                <a:cs typeface="Times New Roman" pitchFamily="18" charset="0"/>
              </a:rPr>
              <a:t>(</a:t>
            </a:r>
            <a:r>
              <a:rPr lang="en-IN" sz="2400" b="1" i="1" dirty="0" smtClean="0">
                <a:solidFill>
                  <a:srgbClr val="FF0000"/>
                </a:solidFill>
                <a:latin typeface="Cambria" pitchFamily="18" charset="0"/>
                <a:cs typeface="Times New Roman" pitchFamily="18" charset="0"/>
              </a:rPr>
              <a:t>Chang, et al., 1964)</a:t>
            </a:r>
            <a:endParaRPr lang="en-US" sz="2400" b="1" dirty="0">
              <a:latin typeface="Cambria" pitchFamily="18"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214422"/>
          </a:xfrm>
        </p:spPr>
        <p:txBody>
          <a:bodyPr>
            <a:normAutofit/>
          </a:bodyPr>
          <a:lstStyle/>
          <a:p>
            <a:pPr algn="l"/>
            <a:r>
              <a:rPr lang="en-US" b="1" u="sng" dirty="0" smtClean="0">
                <a:solidFill>
                  <a:srgbClr val="FF0000"/>
                </a:solidFill>
                <a:latin typeface="Cambria" pitchFamily="18" charset="0"/>
                <a:cs typeface="Times New Roman" pitchFamily="18" charset="0"/>
              </a:rPr>
              <a:t>Cross-linking</a:t>
            </a:r>
            <a:endParaRPr lang="en-US" b="1" u="sng" dirty="0">
              <a:solidFill>
                <a:srgbClr val="FF0000"/>
              </a:solidFill>
              <a:latin typeface="Cambria" pitchFamily="18" charset="0"/>
              <a:cs typeface="Times New Roman" pitchFamily="18" charset="0"/>
            </a:endParaRPr>
          </a:p>
        </p:txBody>
      </p:sp>
      <p:sp>
        <p:nvSpPr>
          <p:cNvPr id="5" name="Content Placeholder 4"/>
          <p:cNvSpPr>
            <a:spLocks noGrp="1"/>
          </p:cNvSpPr>
          <p:nvPr>
            <p:ph idx="1"/>
          </p:nvPr>
        </p:nvSpPr>
        <p:spPr>
          <a:xfrm>
            <a:off x="0" y="1142984"/>
            <a:ext cx="9144000" cy="5715016"/>
          </a:xfrm>
        </p:spPr>
        <p:txBody>
          <a:bodyPr>
            <a:normAutofit lnSpcReduction="10000"/>
          </a:bodyPr>
          <a:lstStyle/>
          <a:p>
            <a:r>
              <a:rPr lang="en-US" sz="2800" dirty="0" smtClean="0">
                <a:solidFill>
                  <a:srgbClr val="990099"/>
                </a:solidFill>
                <a:latin typeface="Cambria" pitchFamily="18" charset="0"/>
                <a:cs typeface="Times New Roman" pitchFamily="18" charset="0"/>
              </a:rPr>
              <a:t>Absence of solid support is a characteristic feature of immobilization of enzyme by cross-linking.</a:t>
            </a:r>
          </a:p>
          <a:p>
            <a:endParaRPr lang="en-US" sz="2800" dirty="0" smtClean="0">
              <a:solidFill>
                <a:srgbClr val="990099"/>
              </a:solidFill>
              <a:latin typeface="Cambria" pitchFamily="18" charset="0"/>
              <a:cs typeface="Times New Roman" pitchFamily="18" charset="0"/>
            </a:endParaRPr>
          </a:p>
          <a:p>
            <a:r>
              <a:rPr lang="en-US" sz="2800" dirty="0" smtClean="0">
                <a:solidFill>
                  <a:srgbClr val="990099"/>
                </a:solidFill>
                <a:latin typeface="Cambria" pitchFamily="18" charset="0"/>
                <a:cs typeface="Times New Roman" pitchFamily="18" charset="0"/>
              </a:rPr>
              <a:t>Enzymes are immobilized by creating cross-links between them, through the involvement of polyfunctional reagents.</a:t>
            </a:r>
          </a:p>
          <a:p>
            <a:endParaRPr lang="en-US" sz="2800" dirty="0" smtClean="0">
              <a:solidFill>
                <a:srgbClr val="990099"/>
              </a:solidFill>
              <a:latin typeface="Cambria" pitchFamily="18" charset="0"/>
              <a:cs typeface="Times New Roman" pitchFamily="18" charset="0"/>
            </a:endParaRPr>
          </a:p>
          <a:p>
            <a:r>
              <a:rPr lang="en-US" sz="2800" dirty="0" smtClean="0">
                <a:solidFill>
                  <a:srgbClr val="990099"/>
                </a:solidFill>
                <a:latin typeface="Cambria" pitchFamily="18" charset="0"/>
                <a:cs typeface="Times New Roman" pitchFamily="18" charset="0"/>
              </a:rPr>
              <a:t>Reagents reacts with the enzymes and create bridge which form the backbone to hold enzyme molecules.</a:t>
            </a:r>
          </a:p>
          <a:p>
            <a:endParaRPr lang="en-US" sz="2800" dirty="0" smtClean="0">
              <a:solidFill>
                <a:srgbClr val="990099"/>
              </a:solidFill>
              <a:latin typeface="Cambria" pitchFamily="18" charset="0"/>
              <a:cs typeface="Times New Roman" pitchFamily="18" charset="0"/>
            </a:endParaRPr>
          </a:p>
          <a:p>
            <a:r>
              <a:rPr lang="en-US" sz="2800" dirty="0" smtClean="0">
                <a:solidFill>
                  <a:srgbClr val="990099"/>
                </a:solidFill>
                <a:latin typeface="Cambria" pitchFamily="18" charset="0"/>
                <a:cs typeface="Times New Roman" pitchFamily="18" charset="0"/>
              </a:rPr>
              <a:t>Reagents used for cross-linking include glutaraldehyde, </a:t>
            </a:r>
            <a:r>
              <a:rPr lang="en-US" sz="2800" dirty="0" err="1" smtClean="0">
                <a:solidFill>
                  <a:srgbClr val="990099"/>
                </a:solidFill>
                <a:latin typeface="Cambria" pitchFamily="18" charset="0"/>
                <a:cs typeface="Times New Roman" pitchFamily="18" charset="0"/>
              </a:rPr>
              <a:t>diazobenzidine</a:t>
            </a:r>
            <a:r>
              <a:rPr lang="en-US" sz="2800" dirty="0" smtClean="0">
                <a:solidFill>
                  <a:srgbClr val="990099"/>
                </a:solidFill>
                <a:latin typeface="Cambria" pitchFamily="18" charset="0"/>
                <a:cs typeface="Times New Roman" pitchFamily="18" charset="0"/>
              </a:rPr>
              <a:t>, hexamethylene and diisocyanate.</a:t>
            </a:r>
          </a:p>
          <a:p>
            <a:endParaRPr lang="en-US" dirty="0">
              <a:latin typeface="Cambria"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58000"/>
          </a:xfrm>
          <a:prstGeom prst="rect">
            <a:avLst/>
          </a:prstGeom>
          <a:solidFill>
            <a:srgbClr val="99FF99"/>
          </a:solidFill>
        </p:spPr>
        <p:txBody>
          <a:bodyPr wrap="square">
            <a:spAutoFit/>
          </a:bodyPr>
          <a:lstStyle/>
          <a:p>
            <a:r>
              <a:rPr lang="en-US" sz="4400" b="1" dirty="0" smtClean="0">
                <a:latin typeface="Cambria" pitchFamily="18" charset="0"/>
                <a:cs typeface="Times New Roman" pitchFamily="18" charset="0"/>
              </a:rPr>
              <a:t> </a:t>
            </a:r>
            <a:r>
              <a:rPr lang="en-US" sz="4400" b="1" u="sng" dirty="0" smtClean="0">
                <a:latin typeface="Cambria" pitchFamily="18" charset="0"/>
                <a:cs typeface="Times New Roman" pitchFamily="18" charset="0"/>
              </a:rPr>
              <a:t>Introduction</a:t>
            </a:r>
            <a:endParaRPr lang="en-IN" sz="4000" b="1" dirty="0" smtClean="0">
              <a:latin typeface="Cambria" pitchFamily="18" charset="0"/>
              <a:cs typeface="Times New Roman" pitchFamily="18" charset="0"/>
            </a:endParaRPr>
          </a:p>
          <a:p>
            <a:pPr marL="514350" indent="-514350" algn="just">
              <a:buSzPct val="130000"/>
              <a:buFont typeface="Arial" pitchFamily="34" charset="0"/>
              <a:buChar char="•"/>
            </a:pPr>
            <a:r>
              <a:rPr lang="en-IN" sz="3500" dirty="0" smtClean="0">
                <a:latin typeface="Cambria" pitchFamily="18" charset="0"/>
                <a:cs typeface="Times New Roman" pitchFamily="18" charset="0"/>
              </a:rPr>
              <a:t>Immobilization of enzymes refers to the technique of confining / anchoring the enzymes in or on an inert support for their stability and functional reuse</a:t>
            </a:r>
            <a:r>
              <a:rPr lang="en-IN" sz="3500" b="1" dirty="0" smtClean="0">
                <a:latin typeface="Cambria" pitchFamily="18" charset="0"/>
                <a:cs typeface="Times New Roman" pitchFamily="18" charset="0"/>
              </a:rPr>
              <a:t>.</a:t>
            </a:r>
          </a:p>
          <a:p>
            <a:pPr marL="514350" indent="-514350" algn="just">
              <a:buSzPct val="130000"/>
              <a:buFont typeface="Arial" pitchFamily="34" charset="0"/>
              <a:buChar char="•"/>
            </a:pPr>
            <a:endParaRPr lang="en-IN" sz="3500" b="1" dirty="0" smtClean="0">
              <a:latin typeface="Cambria" pitchFamily="18" charset="0"/>
              <a:cs typeface="Times New Roman" pitchFamily="18" charset="0"/>
            </a:endParaRPr>
          </a:p>
          <a:p>
            <a:pPr marL="514350" indent="-514350" algn="just">
              <a:buSzPct val="130000"/>
              <a:buFont typeface="Arial" pitchFamily="34" charset="0"/>
              <a:buChar char="•"/>
            </a:pPr>
            <a:r>
              <a:rPr lang="en-IN" sz="3500" dirty="0" smtClean="0">
                <a:latin typeface="Cambria" pitchFamily="18" charset="0"/>
                <a:cs typeface="Times New Roman" pitchFamily="18" charset="0"/>
              </a:rPr>
              <a:t>By employing this technique, enzymes are made more efficient and cost effective for their industrial use.</a:t>
            </a:r>
          </a:p>
          <a:p>
            <a:pPr marL="514350" indent="-514350" algn="just">
              <a:buSzPct val="130000"/>
            </a:pPr>
            <a:endParaRPr lang="en-US" sz="3500" dirty="0" smtClean="0">
              <a:latin typeface="Cambria" pitchFamily="18" charset="0"/>
              <a:cs typeface="Times New Roman" pitchFamily="18" charset="0"/>
            </a:endParaRPr>
          </a:p>
          <a:p>
            <a:pPr marL="514350" indent="-514350" algn="just">
              <a:buSzPct val="130000"/>
              <a:buFont typeface="Arial" pitchFamily="34" charset="0"/>
              <a:buChar char="•"/>
            </a:pPr>
            <a:r>
              <a:rPr lang="en-IN" sz="3500" dirty="0" smtClean="0">
                <a:latin typeface="Cambria" pitchFamily="18" charset="0"/>
                <a:cs typeface="Times New Roman" pitchFamily="18" charset="0"/>
              </a:rPr>
              <a:t>Immobilized enzymes retain their structural conformation necessary for catalysis.</a:t>
            </a:r>
            <a:endParaRPr lang="en-IN" sz="3500" dirty="0">
              <a:latin typeface="Cambria"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8662" y="428604"/>
            <a:ext cx="6858048" cy="378565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endParaRPr lang="en-US" sz="2400" dirty="0" smtClean="0">
              <a:latin typeface="Cambria" pitchFamily="18" charset="0"/>
              <a:ea typeface="Verdana" pitchFamily="34" charset="0"/>
              <a:cs typeface="Verdana" pitchFamily="34" charset="0"/>
            </a:endParaRPr>
          </a:p>
          <a:p>
            <a:endParaRPr lang="en-US" sz="2400" dirty="0" smtClean="0">
              <a:latin typeface="Cambria" pitchFamily="18" charset="0"/>
              <a:ea typeface="Verdana" pitchFamily="34" charset="0"/>
              <a:cs typeface="Verdana" pitchFamily="34" charset="0"/>
            </a:endParaRPr>
          </a:p>
          <a:p>
            <a:r>
              <a:rPr lang="en-US" sz="2400" dirty="0" smtClean="0">
                <a:latin typeface="Cambria" pitchFamily="18" charset="0"/>
                <a:ea typeface="Verdana" pitchFamily="34" charset="0"/>
                <a:cs typeface="Verdana" pitchFamily="34" charset="0"/>
              </a:rPr>
              <a:t>E.NH</a:t>
            </a:r>
            <a:r>
              <a:rPr lang="en-US" sz="2400" baseline="-25000" dirty="0" smtClean="0">
                <a:latin typeface="Cambria" pitchFamily="18" charset="0"/>
                <a:ea typeface="Verdana" pitchFamily="34" charset="0"/>
                <a:cs typeface="Verdana" pitchFamily="34" charset="0"/>
              </a:rPr>
              <a:t>2</a:t>
            </a:r>
            <a:r>
              <a:rPr lang="en-US" sz="2400" dirty="0" smtClean="0">
                <a:latin typeface="Cambria" pitchFamily="18" charset="0"/>
                <a:ea typeface="Verdana" pitchFamily="34" charset="0"/>
                <a:cs typeface="Verdana" pitchFamily="34" charset="0"/>
              </a:rPr>
              <a:t>        CHO      </a:t>
            </a:r>
          </a:p>
          <a:p>
            <a:r>
              <a:rPr lang="en-US" sz="2400" dirty="0" smtClean="0">
                <a:latin typeface="Cambria" pitchFamily="18" charset="0"/>
                <a:ea typeface="Verdana" pitchFamily="34" charset="0"/>
                <a:cs typeface="Verdana" pitchFamily="34" charset="0"/>
              </a:rPr>
              <a:t>           </a:t>
            </a:r>
            <a:r>
              <a:rPr lang="en-US" sz="4800" dirty="0" smtClean="0">
                <a:latin typeface="Cambria" pitchFamily="18" charset="0"/>
                <a:ea typeface="Verdana" pitchFamily="34" charset="0"/>
                <a:cs typeface="Calibri"/>
              </a:rPr>
              <a:t>⁺  </a:t>
            </a:r>
            <a:r>
              <a:rPr lang="en-US" sz="2800" dirty="0" smtClean="0">
                <a:latin typeface="Cambria" pitchFamily="18" charset="0"/>
                <a:ea typeface="Verdana" pitchFamily="34" charset="0"/>
                <a:cs typeface="Calibri"/>
              </a:rPr>
              <a:t>(CH</a:t>
            </a:r>
            <a:r>
              <a:rPr lang="en-US" sz="2800" baseline="-25000" dirty="0" smtClean="0">
                <a:latin typeface="Cambria" pitchFamily="18" charset="0"/>
                <a:ea typeface="Verdana" pitchFamily="34" charset="0"/>
                <a:cs typeface="Calibri"/>
              </a:rPr>
              <a:t>2</a:t>
            </a:r>
            <a:r>
              <a:rPr lang="en-US" sz="2800" dirty="0" smtClean="0">
                <a:latin typeface="Cambria" pitchFamily="18" charset="0"/>
                <a:ea typeface="Verdana" pitchFamily="34" charset="0"/>
                <a:cs typeface="Calibri"/>
              </a:rPr>
              <a:t>)</a:t>
            </a:r>
            <a:r>
              <a:rPr lang="en-US" sz="2800" baseline="-25000" dirty="0" smtClean="0">
                <a:latin typeface="Cambria" pitchFamily="18" charset="0"/>
                <a:ea typeface="Verdana" pitchFamily="34" charset="0"/>
                <a:cs typeface="Calibri"/>
              </a:rPr>
              <a:t>3</a:t>
            </a:r>
            <a:endParaRPr lang="en-US" sz="2400" baseline="-25000" dirty="0" smtClean="0">
              <a:latin typeface="Cambria" pitchFamily="18" charset="0"/>
              <a:ea typeface="Verdana" pitchFamily="34" charset="0"/>
              <a:cs typeface="Verdana" pitchFamily="34" charset="0"/>
            </a:endParaRPr>
          </a:p>
          <a:p>
            <a:r>
              <a:rPr lang="en-US" sz="2400" dirty="0" smtClean="0">
                <a:latin typeface="Cambria" pitchFamily="18" charset="0"/>
                <a:ea typeface="Verdana" pitchFamily="34" charset="0"/>
                <a:cs typeface="Verdana" pitchFamily="34" charset="0"/>
              </a:rPr>
              <a:t>E.NH</a:t>
            </a:r>
            <a:r>
              <a:rPr lang="en-US" sz="2400" baseline="-25000" dirty="0" smtClean="0">
                <a:latin typeface="Cambria" pitchFamily="18" charset="0"/>
                <a:ea typeface="Verdana" pitchFamily="34" charset="0"/>
                <a:cs typeface="Verdana" pitchFamily="34" charset="0"/>
              </a:rPr>
              <a:t>2</a:t>
            </a:r>
          </a:p>
          <a:p>
            <a:endParaRPr lang="en-US" sz="2400" dirty="0" smtClean="0">
              <a:latin typeface="Cambria" pitchFamily="18" charset="0"/>
              <a:ea typeface="Verdana" pitchFamily="34" charset="0"/>
              <a:cs typeface="Verdana" pitchFamily="34" charset="0"/>
            </a:endParaRPr>
          </a:p>
          <a:p>
            <a:r>
              <a:rPr lang="en-US" sz="2400" dirty="0" smtClean="0">
                <a:latin typeface="Cambria" pitchFamily="18" charset="0"/>
                <a:ea typeface="Verdana" pitchFamily="34" charset="0"/>
                <a:cs typeface="Verdana" pitchFamily="34" charset="0"/>
              </a:rPr>
              <a:t>     </a:t>
            </a:r>
          </a:p>
          <a:p>
            <a:endParaRPr lang="en-US" sz="2400" dirty="0" smtClean="0">
              <a:latin typeface="Cambria" pitchFamily="18" charset="0"/>
              <a:ea typeface="Verdana" pitchFamily="34" charset="0"/>
              <a:cs typeface="Verdana" pitchFamily="34" charset="0"/>
            </a:endParaRPr>
          </a:p>
          <a:p>
            <a:r>
              <a:rPr lang="en-US" sz="2400" dirty="0" smtClean="0">
                <a:latin typeface="Cambria" pitchFamily="18" charset="0"/>
                <a:ea typeface="Verdana" pitchFamily="34" charset="0"/>
                <a:cs typeface="Verdana" pitchFamily="34" charset="0"/>
              </a:rPr>
              <a:t>		</a:t>
            </a:r>
          </a:p>
        </p:txBody>
      </p:sp>
      <p:sp>
        <p:nvSpPr>
          <p:cNvPr id="5" name="TextBox 4"/>
          <p:cNvSpPr txBox="1"/>
          <p:nvPr/>
        </p:nvSpPr>
        <p:spPr>
          <a:xfrm>
            <a:off x="2786050" y="1415465"/>
            <a:ext cx="1357322" cy="584775"/>
          </a:xfrm>
          <a:prstGeom prst="rect">
            <a:avLst/>
          </a:prstGeom>
          <a:noFill/>
        </p:spPr>
        <p:txBody>
          <a:bodyPr wrap="square" rtlCol="0">
            <a:spAutoFit/>
          </a:bodyPr>
          <a:lstStyle/>
          <a:p>
            <a:r>
              <a:rPr lang="az-Cyrl-AZ" sz="3200" dirty="0" smtClean="0">
                <a:latin typeface="Cambria" pitchFamily="18" charset="0"/>
                <a:ea typeface="Verdana" pitchFamily="34" charset="0"/>
                <a:cs typeface="Verdana" pitchFamily="34" charset="0"/>
              </a:rPr>
              <a:t>Ӏ</a:t>
            </a:r>
            <a:r>
              <a:rPr lang="en-US" sz="3200" dirty="0" smtClean="0">
                <a:latin typeface="Cambria" pitchFamily="18" charset="0"/>
              </a:rPr>
              <a:t>    </a:t>
            </a:r>
            <a:endParaRPr lang="en-IN" sz="3200" dirty="0">
              <a:latin typeface="Cambria" pitchFamily="18" charset="0"/>
            </a:endParaRPr>
          </a:p>
        </p:txBody>
      </p:sp>
      <p:sp>
        <p:nvSpPr>
          <p:cNvPr id="6" name="TextBox 5"/>
          <p:cNvSpPr txBox="1"/>
          <p:nvPr/>
        </p:nvSpPr>
        <p:spPr>
          <a:xfrm>
            <a:off x="2643174" y="785794"/>
            <a:ext cx="1571636" cy="1107996"/>
          </a:xfrm>
          <a:prstGeom prst="rect">
            <a:avLst/>
          </a:prstGeom>
          <a:noFill/>
        </p:spPr>
        <p:txBody>
          <a:bodyPr wrap="square" rtlCol="0">
            <a:spAutoFit/>
          </a:bodyPr>
          <a:lstStyle/>
          <a:p>
            <a:r>
              <a:rPr lang="en-US" sz="2400" dirty="0" smtClean="0">
                <a:latin typeface="Cambria" pitchFamily="18" charset="0"/>
                <a:ea typeface="Verdana" pitchFamily="34" charset="0"/>
                <a:cs typeface="Verdana" pitchFamily="34" charset="0"/>
              </a:rPr>
              <a:t> </a:t>
            </a:r>
            <a:r>
              <a:rPr lang="en-US" sz="6600" dirty="0" smtClean="0">
                <a:latin typeface="Cambria" pitchFamily="18" charset="0"/>
                <a:ea typeface="Verdana" pitchFamily="34" charset="0"/>
                <a:cs typeface="Verdana" pitchFamily="34" charset="0"/>
              </a:rPr>
              <a:t> </a:t>
            </a:r>
            <a:endParaRPr lang="en-IN" sz="2000" dirty="0">
              <a:latin typeface="Cambria" pitchFamily="18" charset="0"/>
            </a:endParaRPr>
          </a:p>
        </p:txBody>
      </p:sp>
      <p:sp>
        <p:nvSpPr>
          <p:cNvPr id="7" name="TextBox 6"/>
          <p:cNvSpPr txBox="1"/>
          <p:nvPr/>
        </p:nvSpPr>
        <p:spPr>
          <a:xfrm>
            <a:off x="3857620" y="285728"/>
            <a:ext cx="1785950" cy="1569660"/>
          </a:xfrm>
          <a:prstGeom prst="rect">
            <a:avLst/>
          </a:prstGeom>
          <a:noFill/>
        </p:spPr>
        <p:txBody>
          <a:bodyPr wrap="square" rtlCol="0">
            <a:spAutoFit/>
          </a:bodyPr>
          <a:lstStyle/>
          <a:p>
            <a:r>
              <a:rPr lang="en-US" sz="9600" dirty="0" smtClean="0">
                <a:latin typeface="Cambria" pitchFamily="18" charset="0"/>
                <a:ea typeface="Verdana" pitchFamily="34" charset="0"/>
                <a:cs typeface="Verdana" pitchFamily="34" charset="0"/>
              </a:rPr>
              <a:t>͢ </a:t>
            </a:r>
            <a:endParaRPr lang="en-IN" sz="9600" dirty="0">
              <a:latin typeface="Cambria" pitchFamily="18" charset="0"/>
            </a:endParaRPr>
          </a:p>
        </p:txBody>
      </p:sp>
      <p:sp>
        <p:nvSpPr>
          <p:cNvPr id="9" name="TextBox 8"/>
          <p:cNvSpPr txBox="1"/>
          <p:nvPr/>
        </p:nvSpPr>
        <p:spPr>
          <a:xfrm>
            <a:off x="2786050" y="2129845"/>
            <a:ext cx="1285884" cy="584775"/>
          </a:xfrm>
          <a:prstGeom prst="rect">
            <a:avLst/>
          </a:prstGeom>
          <a:noFill/>
        </p:spPr>
        <p:txBody>
          <a:bodyPr wrap="square" rtlCol="0">
            <a:spAutoFit/>
          </a:bodyPr>
          <a:lstStyle/>
          <a:p>
            <a:r>
              <a:rPr lang="az-Cyrl-AZ" sz="3200" dirty="0" smtClean="0">
                <a:latin typeface="Cambria" pitchFamily="18" charset="0"/>
                <a:ea typeface="Verdana" pitchFamily="34" charset="0"/>
                <a:cs typeface="Verdana" pitchFamily="34" charset="0"/>
              </a:rPr>
              <a:t>Ӏ</a:t>
            </a:r>
            <a:endParaRPr lang="en-IN" sz="3200" dirty="0">
              <a:latin typeface="Cambria" pitchFamily="18" charset="0"/>
            </a:endParaRPr>
          </a:p>
        </p:txBody>
      </p:sp>
      <p:sp>
        <p:nvSpPr>
          <p:cNvPr id="10" name="TextBox 9"/>
          <p:cNvSpPr txBox="1"/>
          <p:nvPr/>
        </p:nvSpPr>
        <p:spPr>
          <a:xfrm>
            <a:off x="4786314" y="571480"/>
            <a:ext cx="708848" cy="523220"/>
          </a:xfrm>
          <a:prstGeom prst="rect">
            <a:avLst/>
          </a:prstGeom>
          <a:noFill/>
        </p:spPr>
        <p:txBody>
          <a:bodyPr wrap="none" rtlCol="0">
            <a:spAutoFit/>
          </a:bodyPr>
          <a:lstStyle/>
          <a:p>
            <a:r>
              <a:rPr lang="en-US" sz="2800" dirty="0" smtClean="0">
                <a:latin typeface="Cambria" pitchFamily="18" charset="0"/>
              </a:rPr>
              <a:t>E.N</a:t>
            </a:r>
            <a:endParaRPr lang="en-IN" sz="2800" dirty="0">
              <a:latin typeface="Cambria" pitchFamily="18" charset="0"/>
            </a:endParaRPr>
          </a:p>
        </p:txBody>
      </p:sp>
      <p:sp>
        <p:nvSpPr>
          <p:cNvPr id="11" name="TextBox 10"/>
          <p:cNvSpPr txBox="1"/>
          <p:nvPr/>
        </p:nvSpPr>
        <p:spPr>
          <a:xfrm>
            <a:off x="5072066" y="857232"/>
            <a:ext cx="450764" cy="584775"/>
          </a:xfrm>
          <a:prstGeom prst="rect">
            <a:avLst/>
          </a:prstGeom>
          <a:noFill/>
        </p:spPr>
        <p:txBody>
          <a:bodyPr wrap="none" rtlCol="0">
            <a:spAutoFit/>
          </a:bodyPr>
          <a:lstStyle/>
          <a:p>
            <a:r>
              <a:rPr lang="az-Cyrl-AZ" sz="3200" dirty="0" smtClean="0">
                <a:latin typeface="Cambria" pitchFamily="18" charset="0"/>
                <a:ea typeface="Verdana" pitchFamily="34" charset="0"/>
                <a:cs typeface="Verdana" pitchFamily="34" charset="0"/>
              </a:rPr>
              <a:t>ӀӀ</a:t>
            </a:r>
            <a:endParaRPr lang="en-IN" sz="3200" dirty="0">
              <a:latin typeface="Cambria" pitchFamily="18" charset="0"/>
            </a:endParaRPr>
          </a:p>
        </p:txBody>
      </p:sp>
      <p:sp>
        <p:nvSpPr>
          <p:cNvPr id="12" name="TextBox 11"/>
          <p:cNvSpPr txBox="1"/>
          <p:nvPr/>
        </p:nvSpPr>
        <p:spPr>
          <a:xfrm>
            <a:off x="5072066" y="1142984"/>
            <a:ext cx="633507" cy="523220"/>
          </a:xfrm>
          <a:prstGeom prst="rect">
            <a:avLst/>
          </a:prstGeom>
          <a:noFill/>
        </p:spPr>
        <p:txBody>
          <a:bodyPr wrap="none" rtlCol="0">
            <a:spAutoFit/>
          </a:bodyPr>
          <a:lstStyle/>
          <a:p>
            <a:r>
              <a:rPr lang="en-US" sz="2800" dirty="0" smtClean="0">
                <a:latin typeface="Cambria" pitchFamily="18" charset="0"/>
              </a:rPr>
              <a:t>CH</a:t>
            </a:r>
            <a:endParaRPr lang="en-IN" sz="2800" dirty="0">
              <a:latin typeface="Cambria" pitchFamily="18" charset="0"/>
            </a:endParaRPr>
          </a:p>
        </p:txBody>
      </p:sp>
      <p:sp>
        <p:nvSpPr>
          <p:cNvPr id="15" name="TextBox 14"/>
          <p:cNvSpPr txBox="1"/>
          <p:nvPr/>
        </p:nvSpPr>
        <p:spPr>
          <a:xfrm>
            <a:off x="5000628" y="1785926"/>
            <a:ext cx="1175322" cy="523220"/>
          </a:xfrm>
          <a:prstGeom prst="rect">
            <a:avLst/>
          </a:prstGeom>
          <a:noFill/>
        </p:spPr>
        <p:txBody>
          <a:bodyPr wrap="none" rtlCol="0">
            <a:spAutoFit/>
          </a:bodyPr>
          <a:lstStyle/>
          <a:p>
            <a:r>
              <a:rPr lang="en-US" sz="2800" dirty="0" smtClean="0">
                <a:latin typeface="Cambria" pitchFamily="18" charset="0"/>
              </a:rPr>
              <a:t>(CH</a:t>
            </a:r>
            <a:r>
              <a:rPr lang="en-US" sz="2800" baseline="-25000" dirty="0" smtClean="0">
                <a:latin typeface="Cambria" pitchFamily="18" charset="0"/>
              </a:rPr>
              <a:t>2</a:t>
            </a:r>
            <a:r>
              <a:rPr lang="en-US" sz="2800" dirty="0" smtClean="0">
                <a:latin typeface="Cambria" pitchFamily="18" charset="0"/>
              </a:rPr>
              <a:t>)</a:t>
            </a:r>
            <a:r>
              <a:rPr lang="en-US" sz="2800" baseline="-25000" dirty="0" smtClean="0">
                <a:latin typeface="Cambria" pitchFamily="18" charset="0"/>
              </a:rPr>
              <a:t>3</a:t>
            </a:r>
            <a:endParaRPr lang="en-IN" sz="2800" baseline="-25000" dirty="0">
              <a:latin typeface="Cambria" pitchFamily="18" charset="0"/>
            </a:endParaRPr>
          </a:p>
        </p:txBody>
      </p:sp>
      <p:sp>
        <p:nvSpPr>
          <p:cNvPr id="16" name="TextBox 15"/>
          <p:cNvSpPr txBox="1"/>
          <p:nvPr/>
        </p:nvSpPr>
        <p:spPr>
          <a:xfrm>
            <a:off x="5143504" y="1428736"/>
            <a:ext cx="434734" cy="646331"/>
          </a:xfrm>
          <a:prstGeom prst="rect">
            <a:avLst/>
          </a:prstGeom>
          <a:noFill/>
        </p:spPr>
        <p:txBody>
          <a:bodyPr wrap="none" rtlCol="0">
            <a:spAutoFit/>
          </a:bodyPr>
          <a:lstStyle/>
          <a:p>
            <a:r>
              <a:rPr lang="az-Cyrl-AZ" sz="3600" dirty="0" smtClean="0">
                <a:latin typeface="Cambria" pitchFamily="18" charset="0"/>
                <a:ea typeface="Verdana" pitchFamily="34" charset="0"/>
                <a:cs typeface="Verdana" pitchFamily="34" charset="0"/>
              </a:rPr>
              <a:t>Ӏ </a:t>
            </a:r>
            <a:endParaRPr lang="en-IN" sz="3600" dirty="0">
              <a:latin typeface="Cambria" pitchFamily="18" charset="0"/>
            </a:endParaRPr>
          </a:p>
        </p:txBody>
      </p:sp>
      <p:sp>
        <p:nvSpPr>
          <p:cNvPr id="17" name="TextBox 16"/>
          <p:cNvSpPr txBox="1"/>
          <p:nvPr/>
        </p:nvSpPr>
        <p:spPr>
          <a:xfrm>
            <a:off x="5143504" y="2071678"/>
            <a:ext cx="434734" cy="646331"/>
          </a:xfrm>
          <a:prstGeom prst="rect">
            <a:avLst/>
          </a:prstGeom>
          <a:noFill/>
        </p:spPr>
        <p:txBody>
          <a:bodyPr wrap="none" rtlCol="0">
            <a:spAutoFit/>
          </a:bodyPr>
          <a:lstStyle/>
          <a:p>
            <a:r>
              <a:rPr lang="az-Cyrl-AZ" sz="3600" dirty="0" smtClean="0">
                <a:latin typeface="Cambria" pitchFamily="18" charset="0"/>
                <a:ea typeface="Verdana" pitchFamily="34" charset="0"/>
                <a:cs typeface="Verdana" pitchFamily="34" charset="0"/>
              </a:rPr>
              <a:t>Ӏ </a:t>
            </a:r>
            <a:endParaRPr lang="en-IN" sz="3600" dirty="0">
              <a:latin typeface="Cambria" pitchFamily="18" charset="0"/>
            </a:endParaRPr>
          </a:p>
        </p:txBody>
      </p:sp>
      <p:sp>
        <p:nvSpPr>
          <p:cNvPr id="18" name="TextBox 17"/>
          <p:cNvSpPr txBox="1"/>
          <p:nvPr/>
        </p:nvSpPr>
        <p:spPr>
          <a:xfrm>
            <a:off x="5143504" y="2428868"/>
            <a:ext cx="633507" cy="523220"/>
          </a:xfrm>
          <a:prstGeom prst="rect">
            <a:avLst/>
          </a:prstGeom>
          <a:noFill/>
        </p:spPr>
        <p:txBody>
          <a:bodyPr wrap="none" rtlCol="0">
            <a:spAutoFit/>
          </a:bodyPr>
          <a:lstStyle/>
          <a:p>
            <a:r>
              <a:rPr lang="en-US" sz="2800" dirty="0" smtClean="0">
                <a:latin typeface="Cambria" pitchFamily="18" charset="0"/>
              </a:rPr>
              <a:t>CH</a:t>
            </a:r>
            <a:endParaRPr lang="en-IN" sz="2800" dirty="0">
              <a:latin typeface="Cambria" pitchFamily="18" charset="0"/>
            </a:endParaRPr>
          </a:p>
        </p:txBody>
      </p:sp>
      <p:sp>
        <p:nvSpPr>
          <p:cNvPr id="20" name="TextBox 19"/>
          <p:cNvSpPr txBox="1"/>
          <p:nvPr/>
        </p:nvSpPr>
        <p:spPr>
          <a:xfrm>
            <a:off x="2733385" y="2571744"/>
            <a:ext cx="837089" cy="461665"/>
          </a:xfrm>
          <a:prstGeom prst="rect">
            <a:avLst/>
          </a:prstGeom>
          <a:noFill/>
        </p:spPr>
        <p:txBody>
          <a:bodyPr wrap="none" rtlCol="0">
            <a:spAutoFit/>
          </a:bodyPr>
          <a:lstStyle/>
          <a:p>
            <a:r>
              <a:rPr lang="en-US" sz="2400" dirty="0" smtClean="0">
                <a:latin typeface="Cambria" pitchFamily="18" charset="0"/>
                <a:ea typeface="Verdana" pitchFamily="34" charset="0"/>
                <a:cs typeface="Verdana" pitchFamily="34" charset="0"/>
              </a:rPr>
              <a:t>CHO </a:t>
            </a:r>
            <a:endParaRPr lang="en-IN" sz="2400" dirty="0">
              <a:latin typeface="Cambria" pitchFamily="18" charset="0"/>
            </a:endParaRPr>
          </a:p>
        </p:txBody>
      </p:sp>
      <p:sp>
        <p:nvSpPr>
          <p:cNvPr id="21" name="TextBox 20"/>
          <p:cNvSpPr txBox="1"/>
          <p:nvPr/>
        </p:nvSpPr>
        <p:spPr>
          <a:xfrm>
            <a:off x="5143504" y="2714620"/>
            <a:ext cx="450764" cy="584775"/>
          </a:xfrm>
          <a:prstGeom prst="rect">
            <a:avLst/>
          </a:prstGeom>
          <a:noFill/>
        </p:spPr>
        <p:txBody>
          <a:bodyPr wrap="none" rtlCol="0">
            <a:spAutoFit/>
          </a:bodyPr>
          <a:lstStyle/>
          <a:p>
            <a:r>
              <a:rPr lang="az-Cyrl-AZ" sz="3200" dirty="0" smtClean="0">
                <a:latin typeface="Cambria" pitchFamily="18" charset="0"/>
                <a:ea typeface="Verdana" pitchFamily="34" charset="0"/>
                <a:cs typeface="Verdana" pitchFamily="34" charset="0"/>
              </a:rPr>
              <a:t>ӀӀ</a:t>
            </a:r>
            <a:endParaRPr lang="en-IN" sz="3200" dirty="0">
              <a:latin typeface="Cambria" pitchFamily="18" charset="0"/>
            </a:endParaRPr>
          </a:p>
        </p:txBody>
      </p:sp>
      <p:sp>
        <p:nvSpPr>
          <p:cNvPr id="22" name="TextBox 21"/>
          <p:cNvSpPr txBox="1"/>
          <p:nvPr/>
        </p:nvSpPr>
        <p:spPr>
          <a:xfrm>
            <a:off x="4857752" y="3000372"/>
            <a:ext cx="708848" cy="523220"/>
          </a:xfrm>
          <a:prstGeom prst="rect">
            <a:avLst/>
          </a:prstGeom>
          <a:noFill/>
        </p:spPr>
        <p:txBody>
          <a:bodyPr wrap="none" rtlCol="0">
            <a:spAutoFit/>
          </a:bodyPr>
          <a:lstStyle/>
          <a:p>
            <a:r>
              <a:rPr lang="en-US" sz="2800" dirty="0" smtClean="0">
                <a:latin typeface="Cambria" pitchFamily="18" charset="0"/>
              </a:rPr>
              <a:t>E.N</a:t>
            </a:r>
            <a:endParaRPr lang="en-IN" sz="2800" dirty="0">
              <a:latin typeface="Cambria" pitchFamily="18" charset="0"/>
            </a:endParaRPr>
          </a:p>
        </p:txBody>
      </p:sp>
      <p:sp>
        <p:nvSpPr>
          <p:cNvPr id="23" name="TextBox 22"/>
          <p:cNvSpPr txBox="1"/>
          <p:nvPr/>
        </p:nvSpPr>
        <p:spPr>
          <a:xfrm>
            <a:off x="2143108" y="3714752"/>
            <a:ext cx="2193549" cy="461665"/>
          </a:xfrm>
          <a:prstGeom prst="rect">
            <a:avLst/>
          </a:prstGeom>
          <a:noFill/>
        </p:spPr>
        <p:txBody>
          <a:bodyPr wrap="none" rtlCol="0">
            <a:spAutoFit/>
          </a:bodyPr>
          <a:lstStyle/>
          <a:p>
            <a:r>
              <a:rPr lang="en-US" sz="2400" dirty="0" smtClean="0">
                <a:solidFill>
                  <a:srgbClr val="0070C0"/>
                </a:solidFill>
                <a:latin typeface="Cambria" pitchFamily="18" charset="0"/>
              </a:rPr>
              <a:t>Glutaraldehyde</a:t>
            </a:r>
            <a:endParaRPr lang="en-IN" sz="2400" dirty="0">
              <a:solidFill>
                <a:srgbClr val="0070C0"/>
              </a:solidFill>
              <a:latin typeface="Cambria" pitchFamily="18" charset="0"/>
            </a:endParaRPr>
          </a:p>
        </p:txBody>
      </p:sp>
      <p:sp>
        <p:nvSpPr>
          <p:cNvPr id="24" name="TextBox 23"/>
          <p:cNvSpPr txBox="1"/>
          <p:nvPr/>
        </p:nvSpPr>
        <p:spPr>
          <a:xfrm>
            <a:off x="4572000" y="3714752"/>
            <a:ext cx="3068469" cy="461665"/>
          </a:xfrm>
          <a:prstGeom prst="rect">
            <a:avLst/>
          </a:prstGeom>
          <a:noFill/>
        </p:spPr>
        <p:txBody>
          <a:bodyPr wrap="none" rtlCol="0">
            <a:spAutoFit/>
          </a:bodyPr>
          <a:lstStyle/>
          <a:p>
            <a:r>
              <a:rPr lang="en-US" sz="2400" dirty="0" smtClean="0">
                <a:solidFill>
                  <a:srgbClr val="0070C0"/>
                </a:solidFill>
                <a:latin typeface="Cambria" pitchFamily="18" charset="0"/>
              </a:rPr>
              <a:t>Immobilized enzymes</a:t>
            </a:r>
            <a:endParaRPr lang="en-IN" sz="2400" dirty="0">
              <a:solidFill>
                <a:srgbClr val="0070C0"/>
              </a:solidFill>
              <a:latin typeface="Cambria" pitchFamily="18" charset="0"/>
            </a:endParaRPr>
          </a:p>
        </p:txBody>
      </p:sp>
      <p:sp>
        <p:nvSpPr>
          <p:cNvPr id="25" name="TextBox 24"/>
          <p:cNvSpPr txBox="1"/>
          <p:nvPr/>
        </p:nvSpPr>
        <p:spPr>
          <a:xfrm>
            <a:off x="-47940" y="4929198"/>
            <a:ext cx="9307356" cy="646331"/>
          </a:xfrm>
          <a:prstGeom prst="rect">
            <a:avLst/>
          </a:prstGeom>
          <a:noFill/>
        </p:spPr>
        <p:txBody>
          <a:bodyPr wrap="square" rtlCol="0">
            <a:spAutoFit/>
          </a:bodyPr>
          <a:lstStyle/>
          <a:p>
            <a:r>
              <a:rPr lang="en-US" sz="3600" u="sng" dirty="0" smtClean="0">
                <a:latin typeface="Cambria" pitchFamily="18" charset="0"/>
              </a:rPr>
              <a:t> ENZYMES IMMOBILIZED BY CROSS-LINKING</a:t>
            </a:r>
            <a:endParaRPr lang="en-IN" sz="3600" u="sng" dirty="0">
              <a:latin typeface="Cambria" pitchFamily="18" charset="0"/>
            </a:endParaRPr>
          </a:p>
        </p:txBody>
      </p:sp>
      <p:sp>
        <p:nvSpPr>
          <p:cNvPr id="26" name="TextBox 25"/>
          <p:cNvSpPr txBox="1"/>
          <p:nvPr/>
        </p:nvSpPr>
        <p:spPr>
          <a:xfrm>
            <a:off x="4429124" y="6286520"/>
            <a:ext cx="4714876" cy="461665"/>
          </a:xfrm>
          <a:prstGeom prst="rect">
            <a:avLst/>
          </a:prstGeom>
          <a:noFill/>
        </p:spPr>
        <p:txBody>
          <a:bodyPr wrap="square" rtlCol="0">
            <a:spAutoFit/>
          </a:bodyPr>
          <a:lstStyle/>
          <a:p>
            <a:r>
              <a:rPr lang="en-US" sz="2400" b="1" i="1" dirty="0" smtClean="0">
                <a:latin typeface="Cambria" pitchFamily="18" charset="0"/>
                <a:cs typeface="Times New Roman" pitchFamily="18" charset="0"/>
              </a:rPr>
              <a:t>(</a:t>
            </a:r>
            <a:r>
              <a:rPr lang="en-US" sz="2400" b="1" i="1" dirty="0" err="1" smtClean="0">
                <a:latin typeface="Cambria" pitchFamily="18" charset="0"/>
                <a:cs typeface="Times New Roman" pitchFamily="18" charset="0"/>
              </a:rPr>
              <a:t>Quiocho</a:t>
            </a:r>
            <a:r>
              <a:rPr lang="en-US" sz="2400" b="1" i="1" dirty="0" smtClean="0">
                <a:latin typeface="Cambria" pitchFamily="18" charset="0"/>
                <a:cs typeface="Times New Roman" pitchFamily="18" charset="0"/>
              </a:rPr>
              <a:t> and Richards, 1964)</a:t>
            </a:r>
            <a:endParaRPr lang="en-US" sz="2400" b="1" i="1" dirty="0">
              <a:latin typeface="Cambria"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428604"/>
            <a:ext cx="8215370" cy="5509200"/>
          </a:xfrm>
          <a:prstGeom prst="rect">
            <a:avLst/>
          </a:prstGeom>
        </p:spPr>
        <p:txBody>
          <a:bodyPr wrap="square">
            <a:spAutoFit/>
          </a:bodyPr>
          <a:lstStyle/>
          <a:p>
            <a:r>
              <a:rPr lang="en-IN" sz="3600" b="1" u="sng" dirty="0" smtClean="0">
                <a:solidFill>
                  <a:srgbClr val="C00000"/>
                </a:solidFill>
                <a:latin typeface="Cambria" pitchFamily="18" charset="0"/>
                <a:cs typeface="Times New Roman" pitchFamily="18" charset="0"/>
              </a:rPr>
              <a:t>Advantages of Enzyme Immobilization</a:t>
            </a:r>
          </a:p>
          <a:p>
            <a:pPr algn="ctr"/>
            <a:endParaRPr lang="en-IN" sz="2800" dirty="0" smtClean="0">
              <a:latin typeface="Cambria" pitchFamily="18" charset="0"/>
              <a:cs typeface="Times New Roman" pitchFamily="18" charset="0"/>
            </a:endParaRPr>
          </a:p>
          <a:p>
            <a:pPr>
              <a:lnSpc>
                <a:spcPct val="150000"/>
              </a:lnSpc>
              <a:buFont typeface="Arial" pitchFamily="34" charset="0"/>
              <a:buChar char="•"/>
            </a:pPr>
            <a:r>
              <a:rPr lang="en-IN" sz="2800" dirty="0" smtClean="0">
                <a:solidFill>
                  <a:srgbClr val="003300"/>
                </a:solidFill>
                <a:latin typeface="Cambria" pitchFamily="18" charset="0"/>
                <a:cs typeface="Times New Roman" pitchFamily="18" charset="0"/>
              </a:rPr>
              <a:t> </a:t>
            </a:r>
            <a:r>
              <a:rPr lang="en-IN" sz="3200" dirty="0" smtClean="0">
                <a:solidFill>
                  <a:srgbClr val="003300"/>
                </a:solidFill>
                <a:latin typeface="Cambria" pitchFamily="18" charset="0"/>
                <a:cs typeface="Times New Roman" pitchFamily="18" charset="0"/>
              </a:rPr>
              <a:t> Can be used repeatedly.</a:t>
            </a:r>
          </a:p>
          <a:p>
            <a:pPr>
              <a:lnSpc>
                <a:spcPct val="150000"/>
              </a:lnSpc>
              <a:buFont typeface="Arial" pitchFamily="34" charset="0"/>
              <a:buChar char="•"/>
            </a:pPr>
            <a:r>
              <a:rPr lang="en-IN" sz="3200" dirty="0" smtClean="0">
                <a:solidFill>
                  <a:srgbClr val="003300"/>
                </a:solidFill>
                <a:latin typeface="Cambria" pitchFamily="18" charset="0"/>
                <a:cs typeface="Times New Roman" pitchFamily="18" charset="0"/>
              </a:rPr>
              <a:t>  Products are enzyme – free.</a:t>
            </a:r>
          </a:p>
          <a:p>
            <a:pPr>
              <a:lnSpc>
                <a:spcPct val="150000"/>
              </a:lnSpc>
              <a:buFont typeface="Arial" pitchFamily="34" charset="0"/>
              <a:buChar char="•"/>
            </a:pPr>
            <a:r>
              <a:rPr lang="en-IN" sz="3200" dirty="0" smtClean="0">
                <a:solidFill>
                  <a:srgbClr val="003300"/>
                </a:solidFill>
                <a:latin typeface="Cambria" pitchFamily="18" charset="0"/>
                <a:cs typeface="Times New Roman" pitchFamily="18" charset="0"/>
              </a:rPr>
              <a:t>  Easy to separate enzyme and products.</a:t>
            </a:r>
          </a:p>
          <a:p>
            <a:pPr>
              <a:lnSpc>
                <a:spcPct val="150000"/>
              </a:lnSpc>
              <a:buFont typeface="Arial" pitchFamily="34" charset="0"/>
              <a:buChar char="•"/>
            </a:pPr>
            <a:r>
              <a:rPr lang="en-US" sz="3200" dirty="0" smtClean="0">
                <a:solidFill>
                  <a:srgbClr val="003300"/>
                </a:solidFill>
                <a:latin typeface="Cambria" pitchFamily="18" charset="0"/>
                <a:cs typeface="Times New Roman" pitchFamily="18" charset="0"/>
              </a:rPr>
              <a:t>  Increase in thermo-stability of enzyme.</a:t>
            </a:r>
          </a:p>
          <a:p>
            <a:pPr>
              <a:lnSpc>
                <a:spcPct val="150000"/>
              </a:lnSpc>
              <a:buFont typeface="Arial" pitchFamily="34" charset="0"/>
              <a:buChar char="•"/>
            </a:pPr>
            <a:r>
              <a:rPr lang="en-US" sz="3200" dirty="0" smtClean="0">
                <a:solidFill>
                  <a:srgbClr val="003300"/>
                </a:solidFill>
                <a:latin typeface="Cambria" pitchFamily="18" charset="0"/>
                <a:cs typeface="Times New Roman" pitchFamily="18" charset="0"/>
              </a:rPr>
              <a:t>  Easy handling of enzymatic reaction.</a:t>
            </a:r>
          </a:p>
          <a:p>
            <a:pPr>
              <a:lnSpc>
                <a:spcPct val="150000"/>
              </a:lnSpc>
              <a:buFont typeface="Arial" pitchFamily="34" charset="0"/>
              <a:buChar char="•"/>
            </a:pPr>
            <a:r>
              <a:rPr lang="en-US" sz="3200" dirty="0" smtClean="0">
                <a:solidFill>
                  <a:srgbClr val="003300"/>
                </a:solidFill>
                <a:latin typeface="Cambria" pitchFamily="18" charset="0"/>
                <a:cs typeface="Times New Roman" pitchFamily="18" charset="0"/>
              </a:rPr>
              <a:t>  Allows catalysis in unfavourable media. </a:t>
            </a:r>
            <a:endParaRPr lang="en-IN" sz="3200" dirty="0">
              <a:solidFill>
                <a:srgbClr val="003300"/>
              </a:solidFill>
              <a:latin typeface="Cambria"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7692"/>
            <a:ext cx="8786842" cy="6863417"/>
          </a:xfrm>
          <a:prstGeom prst="rect">
            <a:avLst/>
          </a:prstGeom>
        </p:spPr>
        <p:txBody>
          <a:bodyPr wrap="square">
            <a:spAutoFit/>
          </a:bodyPr>
          <a:lstStyle/>
          <a:p>
            <a:r>
              <a:rPr lang="en-US" sz="3600" b="1" dirty="0" smtClean="0">
                <a:latin typeface="Cambria" pitchFamily="18" charset="0"/>
                <a:cs typeface="Times New Roman" pitchFamily="18" charset="0"/>
              </a:rPr>
              <a:t> </a:t>
            </a:r>
            <a:r>
              <a:rPr lang="en-US" sz="3600" b="1" u="sng" dirty="0" smtClean="0">
                <a:solidFill>
                  <a:srgbClr val="C00000"/>
                </a:solidFill>
                <a:latin typeface="Cambria" pitchFamily="18" charset="0"/>
                <a:cs typeface="Times New Roman" pitchFamily="18" charset="0"/>
              </a:rPr>
              <a:t>Disadvantages of Enzyme Immobilization</a:t>
            </a:r>
          </a:p>
          <a:p>
            <a:pPr algn="just"/>
            <a:endParaRPr lang="en-IN" sz="3600" b="1" dirty="0" smtClean="0">
              <a:latin typeface="Cambria" pitchFamily="18" charset="0"/>
              <a:cs typeface="Times New Roman" pitchFamily="18" charset="0"/>
            </a:endParaRPr>
          </a:p>
          <a:p>
            <a:pPr marL="457200" indent="-457200" algn="just">
              <a:buFont typeface="Arial" pitchFamily="34" charset="0"/>
              <a:buChar char="•"/>
            </a:pPr>
            <a:r>
              <a:rPr lang="en-IN" sz="2800" dirty="0" smtClean="0">
                <a:solidFill>
                  <a:srgbClr val="003300"/>
                </a:solidFill>
                <a:latin typeface="Cambria" pitchFamily="18" charset="0"/>
                <a:cs typeface="Times New Roman" pitchFamily="18" charset="0"/>
              </a:rPr>
              <a:t>Possibility of loss of biological activity of an enzyme.</a:t>
            </a:r>
          </a:p>
          <a:p>
            <a:pPr marL="457200" indent="-457200" algn="just">
              <a:buFont typeface="Arial" pitchFamily="34" charset="0"/>
              <a:buChar char="•"/>
            </a:pPr>
            <a:endParaRPr lang="en-IN" sz="2800" dirty="0" smtClean="0">
              <a:solidFill>
                <a:srgbClr val="003300"/>
              </a:solidFill>
              <a:latin typeface="Cambria" pitchFamily="18" charset="0"/>
              <a:cs typeface="Times New Roman" pitchFamily="18" charset="0"/>
            </a:endParaRPr>
          </a:p>
          <a:p>
            <a:pPr marL="457200" indent="-457200">
              <a:buFont typeface="Arial" pitchFamily="34" charset="0"/>
              <a:buChar char="•"/>
            </a:pPr>
            <a:r>
              <a:rPr lang="en-IN" sz="2800" dirty="0" smtClean="0">
                <a:solidFill>
                  <a:srgbClr val="003300"/>
                </a:solidFill>
                <a:latin typeface="Cambria" pitchFamily="18" charset="0"/>
                <a:cs typeface="Times New Roman" pitchFamily="18" charset="0"/>
              </a:rPr>
              <a:t>Immobilization means additional cost, require sophisticated equipments.</a:t>
            </a:r>
          </a:p>
          <a:p>
            <a:pPr marL="457200" indent="-457200" algn="just">
              <a:buFont typeface="Arial" pitchFamily="34" charset="0"/>
              <a:buChar char="•"/>
            </a:pPr>
            <a:endParaRPr lang="en-IN" sz="2800" dirty="0" smtClean="0">
              <a:solidFill>
                <a:srgbClr val="003300"/>
              </a:solidFill>
              <a:latin typeface="Cambria" pitchFamily="18" charset="0"/>
              <a:cs typeface="Times New Roman" pitchFamily="18" charset="0"/>
            </a:endParaRPr>
          </a:p>
          <a:p>
            <a:pPr marL="457200" indent="-457200" algn="just">
              <a:buFont typeface="Arial" pitchFamily="34" charset="0"/>
              <a:buChar char="•"/>
            </a:pPr>
            <a:r>
              <a:rPr lang="en-US" sz="2800" dirty="0" smtClean="0">
                <a:solidFill>
                  <a:srgbClr val="003300"/>
                </a:solidFill>
                <a:latin typeface="Cambria" pitchFamily="18" charset="0"/>
                <a:cs typeface="Times New Roman" pitchFamily="18" charset="0"/>
              </a:rPr>
              <a:t>Immobilization may alter shape of enzyme.</a:t>
            </a:r>
          </a:p>
          <a:p>
            <a:pPr marL="457200" indent="-457200" algn="just">
              <a:buFont typeface="Arial" pitchFamily="34" charset="0"/>
              <a:buChar char="•"/>
            </a:pPr>
            <a:endParaRPr lang="en-US" sz="2800" dirty="0" smtClean="0">
              <a:solidFill>
                <a:srgbClr val="003300"/>
              </a:solidFill>
              <a:latin typeface="Cambria" pitchFamily="18" charset="0"/>
              <a:cs typeface="Times New Roman" pitchFamily="18" charset="0"/>
            </a:endParaRPr>
          </a:p>
          <a:p>
            <a:pPr marL="457200" indent="-457200" algn="just">
              <a:buFont typeface="Arial" pitchFamily="34" charset="0"/>
              <a:buChar char="•"/>
            </a:pPr>
            <a:r>
              <a:rPr lang="en-US" sz="2800" dirty="0" smtClean="0">
                <a:solidFill>
                  <a:srgbClr val="003300"/>
                </a:solidFill>
                <a:latin typeface="Cambria" pitchFamily="18" charset="0"/>
                <a:cs typeface="Times New Roman" pitchFamily="18" charset="0"/>
              </a:rPr>
              <a:t>Enzyme may become detached.</a:t>
            </a:r>
          </a:p>
          <a:p>
            <a:pPr marL="457200" indent="-457200" algn="just">
              <a:buFont typeface="Arial" pitchFamily="34" charset="0"/>
              <a:buChar char="•"/>
            </a:pPr>
            <a:endParaRPr lang="en-US" sz="2800" dirty="0" smtClean="0">
              <a:solidFill>
                <a:srgbClr val="003300"/>
              </a:solidFill>
              <a:latin typeface="Cambria" pitchFamily="18" charset="0"/>
              <a:cs typeface="Times New Roman" pitchFamily="18" charset="0"/>
            </a:endParaRPr>
          </a:p>
          <a:p>
            <a:pPr marL="457200" indent="-457200" algn="just">
              <a:buFont typeface="Arial" pitchFamily="34" charset="0"/>
              <a:buChar char="•"/>
            </a:pPr>
            <a:r>
              <a:rPr lang="en-US" sz="2800" dirty="0" smtClean="0">
                <a:solidFill>
                  <a:srgbClr val="003300"/>
                </a:solidFill>
                <a:latin typeface="Cambria" pitchFamily="18" charset="0"/>
                <a:cs typeface="Times New Roman" pitchFamily="18" charset="0"/>
              </a:rPr>
              <a:t>Sometimes Immobilization adversely affect the activity of  enzymes.</a:t>
            </a:r>
          </a:p>
          <a:p>
            <a:pPr algn="just">
              <a:buFontTx/>
              <a:buChar char="-"/>
            </a:pPr>
            <a:endParaRPr lang="en-US" sz="2400" dirty="0">
              <a:latin typeface="Cambria"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928802"/>
            <a:ext cx="8229600" cy="4357718"/>
          </a:xfrm>
        </p:spPr>
        <p:txBody>
          <a:bodyPr>
            <a:normAutofit fontScale="25000" lnSpcReduction="20000"/>
          </a:bodyPr>
          <a:lstStyle/>
          <a:p>
            <a:pPr marL="514350" indent="-514350">
              <a:lnSpc>
                <a:spcPct val="260000"/>
              </a:lnSpc>
            </a:pPr>
            <a:r>
              <a:rPr lang="en-US" sz="16000" dirty="0" smtClean="0">
                <a:solidFill>
                  <a:srgbClr val="003300"/>
                </a:solidFill>
                <a:latin typeface="Cambria" pitchFamily="18" charset="0"/>
                <a:cs typeface="Times New Roman" pitchFamily="18" charset="0"/>
              </a:rPr>
              <a:t>Applications in food industry.</a:t>
            </a:r>
          </a:p>
          <a:p>
            <a:pPr marL="514350" indent="-514350">
              <a:lnSpc>
                <a:spcPct val="260000"/>
              </a:lnSpc>
            </a:pPr>
            <a:r>
              <a:rPr lang="en-US" sz="16000" dirty="0" smtClean="0">
                <a:solidFill>
                  <a:srgbClr val="003300"/>
                </a:solidFill>
                <a:latin typeface="Cambria" pitchFamily="18" charset="0"/>
                <a:cs typeface="Times New Roman" pitchFamily="18" charset="0"/>
              </a:rPr>
              <a:t>Clinical applications.</a:t>
            </a:r>
          </a:p>
          <a:p>
            <a:pPr marL="514350" indent="-514350">
              <a:lnSpc>
                <a:spcPct val="260000"/>
              </a:lnSpc>
            </a:pPr>
            <a:r>
              <a:rPr lang="en-US" sz="16000" dirty="0" smtClean="0">
                <a:solidFill>
                  <a:srgbClr val="003300"/>
                </a:solidFill>
                <a:latin typeface="Cambria" pitchFamily="18" charset="0"/>
                <a:cs typeface="Times New Roman" pitchFamily="18" charset="0"/>
              </a:rPr>
              <a:t>Other applications</a:t>
            </a:r>
            <a:r>
              <a:rPr lang="en-US" sz="16000" dirty="0" smtClean="0">
                <a:solidFill>
                  <a:srgbClr val="003300"/>
                </a:solidFill>
                <a:latin typeface="Cambria" pitchFamily="18" charset="0"/>
              </a:rPr>
              <a:t>.</a:t>
            </a:r>
          </a:p>
        </p:txBody>
      </p:sp>
      <p:graphicFrame>
        <p:nvGraphicFramePr>
          <p:cNvPr id="5" name="Diagram 4"/>
          <p:cNvGraphicFramePr/>
          <p:nvPr/>
        </p:nvGraphicFramePr>
        <p:xfrm>
          <a:off x="214282" y="285728"/>
          <a:ext cx="8929718" cy="1714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nvGraphicFramePr>
        <p:xfrm>
          <a:off x="214282" y="285728"/>
          <a:ext cx="8786842" cy="178595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020152"/>
            <a:ext cx="9144000" cy="5909310"/>
          </a:xfrm>
          <a:prstGeom prst="rect">
            <a:avLst/>
          </a:prstGeom>
        </p:spPr>
        <p:txBody>
          <a:bodyPr wrap="square">
            <a:spAutoFit/>
          </a:bodyPr>
          <a:lstStyle/>
          <a:p>
            <a:pPr marL="514350" indent="-514350" algn="just">
              <a:buFont typeface="Arial" pitchFamily="34" charset="0"/>
              <a:buChar char="•"/>
            </a:pPr>
            <a:r>
              <a:rPr lang="en-US" sz="2800" dirty="0" smtClean="0">
                <a:solidFill>
                  <a:srgbClr val="003300"/>
                </a:solidFill>
                <a:latin typeface="Cambria" pitchFamily="18" charset="0"/>
                <a:cs typeface="Times New Roman" pitchFamily="18" charset="0"/>
              </a:rPr>
              <a:t>Synthesis of L-</a:t>
            </a:r>
            <a:r>
              <a:rPr lang="en-US" sz="2800" dirty="0" err="1" smtClean="0">
                <a:solidFill>
                  <a:srgbClr val="003300"/>
                </a:solidFill>
                <a:latin typeface="Cambria" pitchFamily="18" charset="0"/>
                <a:cs typeface="Times New Roman" pitchFamily="18" charset="0"/>
              </a:rPr>
              <a:t>aminoacids</a:t>
            </a:r>
            <a:r>
              <a:rPr lang="en-US" sz="2800" dirty="0" smtClean="0">
                <a:solidFill>
                  <a:srgbClr val="003300"/>
                </a:solidFill>
                <a:latin typeface="Cambria" pitchFamily="18" charset="0"/>
                <a:cs typeface="Times New Roman" pitchFamily="18" charset="0"/>
              </a:rPr>
              <a:t> by </a:t>
            </a:r>
            <a:r>
              <a:rPr lang="en-US" sz="2800" dirty="0" err="1" smtClean="0">
                <a:solidFill>
                  <a:srgbClr val="003300"/>
                </a:solidFill>
                <a:latin typeface="Cambria" pitchFamily="18" charset="0"/>
                <a:cs typeface="Times New Roman" pitchFamily="18" charset="0"/>
              </a:rPr>
              <a:t>aminoacylase</a:t>
            </a:r>
            <a:r>
              <a:rPr lang="en-US" sz="2800" dirty="0" smtClean="0">
                <a:solidFill>
                  <a:srgbClr val="003300"/>
                </a:solidFill>
                <a:latin typeface="Cambria" pitchFamily="18" charset="0"/>
                <a:cs typeface="Times New Roman" pitchFamily="18" charset="0"/>
              </a:rPr>
              <a:t>.</a:t>
            </a:r>
          </a:p>
          <a:p>
            <a:pPr marL="514350" indent="-514350" algn="just">
              <a:buFont typeface="Arial" pitchFamily="34" charset="0"/>
              <a:buChar char="•"/>
            </a:pPr>
            <a:endParaRPr lang="en-US" sz="1000" dirty="0" smtClean="0">
              <a:solidFill>
                <a:srgbClr val="003300"/>
              </a:solidFill>
              <a:latin typeface="Cambria" pitchFamily="18" charset="0"/>
              <a:cs typeface="Times New Roman" pitchFamily="18" charset="0"/>
            </a:endParaRPr>
          </a:p>
          <a:p>
            <a:pPr marL="514350" indent="-514350" algn="just">
              <a:buFont typeface="Arial" pitchFamily="34" charset="0"/>
              <a:buChar char="•"/>
            </a:pPr>
            <a:r>
              <a:rPr lang="en-US" sz="2800" dirty="0" smtClean="0">
                <a:solidFill>
                  <a:srgbClr val="003300"/>
                </a:solidFill>
                <a:latin typeface="Cambria" pitchFamily="18" charset="0"/>
                <a:cs typeface="Times New Roman" pitchFamily="18" charset="0"/>
              </a:rPr>
              <a:t>Production of high fructose corn syrup(HFCS) by glucose </a:t>
            </a:r>
            <a:r>
              <a:rPr lang="en-US" sz="2800" dirty="0" err="1" smtClean="0">
                <a:solidFill>
                  <a:srgbClr val="003300"/>
                </a:solidFill>
                <a:latin typeface="Cambria" pitchFamily="18" charset="0"/>
                <a:cs typeface="Times New Roman" pitchFamily="18" charset="0"/>
              </a:rPr>
              <a:t>isomerase</a:t>
            </a:r>
            <a:r>
              <a:rPr lang="en-US" sz="2800" dirty="0" smtClean="0">
                <a:solidFill>
                  <a:srgbClr val="003300"/>
                </a:solidFill>
                <a:latin typeface="Cambria" pitchFamily="18" charset="0"/>
                <a:cs typeface="Times New Roman" pitchFamily="18" charset="0"/>
              </a:rPr>
              <a:t>.</a:t>
            </a:r>
          </a:p>
          <a:p>
            <a:pPr marL="514350" indent="-514350" algn="just">
              <a:buFont typeface="Arial" pitchFamily="34" charset="0"/>
              <a:buChar char="•"/>
            </a:pPr>
            <a:endParaRPr lang="en-US" sz="1000" dirty="0" smtClean="0">
              <a:solidFill>
                <a:srgbClr val="003300"/>
              </a:solidFill>
              <a:latin typeface="Cambria" pitchFamily="18" charset="0"/>
              <a:cs typeface="Times New Roman" pitchFamily="18" charset="0"/>
            </a:endParaRPr>
          </a:p>
          <a:p>
            <a:pPr marL="514350" indent="-514350" algn="just">
              <a:buFont typeface="Arial" pitchFamily="34" charset="0"/>
              <a:buChar char="•"/>
            </a:pPr>
            <a:r>
              <a:rPr lang="en-US" sz="2800" dirty="0" smtClean="0">
                <a:solidFill>
                  <a:srgbClr val="003300"/>
                </a:solidFill>
                <a:latin typeface="Cambria" pitchFamily="18" charset="0"/>
                <a:cs typeface="Times New Roman" pitchFamily="18" charset="0"/>
              </a:rPr>
              <a:t>Production of lactose-free milk by </a:t>
            </a:r>
            <a:r>
              <a:rPr lang="el-GR" sz="2800" dirty="0" smtClean="0">
                <a:solidFill>
                  <a:srgbClr val="003300"/>
                </a:solidFill>
                <a:latin typeface="Cambria" pitchFamily="18" charset="0"/>
                <a:cs typeface="Times New Roman" pitchFamily="18" charset="0"/>
              </a:rPr>
              <a:t>β</a:t>
            </a:r>
            <a:r>
              <a:rPr lang="en-US" sz="2800" dirty="0" smtClean="0">
                <a:solidFill>
                  <a:srgbClr val="003300"/>
                </a:solidFill>
                <a:latin typeface="Cambria" pitchFamily="18" charset="0"/>
                <a:cs typeface="Times New Roman" pitchFamily="18" charset="0"/>
              </a:rPr>
              <a:t>-</a:t>
            </a:r>
            <a:r>
              <a:rPr lang="en-US" sz="2800" dirty="0" err="1" smtClean="0">
                <a:solidFill>
                  <a:srgbClr val="003300"/>
                </a:solidFill>
                <a:latin typeface="Cambria" pitchFamily="18" charset="0"/>
                <a:cs typeface="Times New Roman" pitchFamily="18" charset="0"/>
              </a:rPr>
              <a:t>glactosidase</a:t>
            </a:r>
            <a:r>
              <a:rPr lang="en-US" sz="2800" dirty="0" smtClean="0">
                <a:solidFill>
                  <a:srgbClr val="003300"/>
                </a:solidFill>
                <a:latin typeface="Cambria" pitchFamily="18" charset="0"/>
                <a:cs typeface="Times New Roman" pitchFamily="18" charset="0"/>
              </a:rPr>
              <a:t>.</a:t>
            </a:r>
          </a:p>
          <a:p>
            <a:pPr marL="514350" indent="-514350" algn="just">
              <a:buFont typeface="Arial" pitchFamily="34" charset="0"/>
              <a:buChar char="•"/>
            </a:pPr>
            <a:endParaRPr lang="en-US" sz="1000" dirty="0" smtClean="0">
              <a:solidFill>
                <a:srgbClr val="003300"/>
              </a:solidFill>
              <a:latin typeface="Cambria" pitchFamily="18" charset="0"/>
              <a:cs typeface="Times New Roman" pitchFamily="18" charset="0"/>
            </a:endParaRPr>
          </a:p>
          <a:p>
            <a:pPr marL="514350" indent="-514350" algn="just">
              <a:buFont typeface="Arial" pitchFamily="34" charset="0"/>
              <a:buChar char="•"/>
            </a:pPr>
            <a:r>
              <a:rPr lang="en-US" sz="2800" dirty="0" smtClean="0">
                <a:solidFill>
                  <a:srgbClr val="003300"/>
                </a:solidFill>
                <a:latin typeface="Cambria" pitchFamily="18" charset="0"/>
                <a:cs typeface="Times New Roman" pitchFamily="18" charset="0"/>
              </a:rPr>
              <a:t>Production of  glucose by </a:t>
            </a:r>
            <a:r>
              <a:rPr lang="el-GR" sz="2800" dirty="0" smtClean="0">
                <a:solidFill>
                  <a:srgbClr val="003300"/>
                </a:solidFill>
                <a:latin typeface="Cambria" pitchFamily="18" charset="0"/>
                <a:cs typeface="Times New Roman" pitchFamily="18" charset="0"/>
              </a:rPr>
              <a:t>α</a:t>
            </a:r>
            <a:r>
              <a:rPr lang="en-US" sz="2800" dirty="0" smtClean="0">
                <a:solidFill>
                  <a:srgbClr val="003300"/>
                </a:solidFill>
                <a:latin typeface="Cambria" pitchFamily="18" charset="0"/>
                <a:cs typeface="Times New Roman" pitchFamily="18" charset="0"/>
              </a:rPr>
              <a:t>-amylase.</a:t>
            </a:r>
          </a:p>
          <a:p>
            <a:pPr marL="514350" indent="-514350" algn="just">
              <a:buFont typeface="Arial" pitchFamily="34" charset="0"/>
              <a:buChar char="•"/>
            </a:pPr>
            <a:endParaRPr lang="en-US" sz="1000" dirty="0" smtClean="0">
              <a:solidFill>
                <a:srgbClr val="003300"/>
              </a:solidFill>
              <a:latin typeface="Cambria" pitchFamily="18" charset="0"/>
              <a:cs typeface="Times New Roman" pitchFamily="18" charset="0"/>
            </a:endParaRPr>
          </a:p>
          <a:p>
            <a:pPr marL="514350" indent="-514350" algn="just">
              <a:buFont typeface="Arial" pitchFamily="34" charset="0"/>
              <a:buChar char="•"/>
            </a:pPr>
            <a:r>
              <a:rPr lang="en-US" sz="2800" dirty="0" smtClean="0">
                <a:solidFill>
                  <a:srgbClr val="003300"/>
                </a:solidFill>
                <a:latin typeface="Cambria" pitchFamily="18" charset="0"/>
                <a:cs typeface="Times New Roman" pitchFamily="18" charset="0"/>
              </a:rPr>
              <a:t>Clarification of fruit juices by </a:t>
            </a:r>
            <a:r>
              <a:rPr lang="en-US" sz="2800" dirty="0" err="1" smtClean="0">
                <a:solidFill>
                  <a:srgbClr val="003300"/>
                </a:solidFill>
                <a:latin typeface="Cambria" pitchFamily="18" charset="0"/>
                <a:cs typeface="Times New Roman" pitchFamily="18" charset="0"/>
              </a:rPr>
              <a:t>Pectinases</a:t>
            </a:r>
            <a:r>
              <a:rPr lang="en-US" sz="2800" dirty="0" smtClean="0">
                <a:solidFill>
                  <a:srgbClr val="003300"/>
                </a:solidFill>
                <a:latin typeface="Cambria" pitchFamily="18" charset="0"/>
                <a:cs typeface="Times New Roman" pitchFamily="18" charset="0"/>
              </a:rPr>
              <a:t>.</a:t>
            </a:r>
          </a:p>
          <a:p>
            <a:pPr marL="514350" indent="-514350" algn="just">
              <a:buFont typeface="Arial" pitchFamily="34" charset="0"/>
              <a:buChar char="•"/>
            </a:pPr>
            <a:endParaRPr lang="en-US" sz="1000" dirty="0" smtClean="0">
              <a:solidFill>
                <a:srgbClr val="003300"/>
              </a:solidFill>
              <a:latin typeface="Cambria" pitchFamily="18" charset="0"/>
              <a:cs typeface="Times New Roman" pitchFamily="18" charset="0"/>
            </a:endParaRPr>
          </a:p>
          <a:p>
            <a:pPr marL="514350" indent="-514350" algn="just">
              <a:buFont typeface="Arial" pitchFamily="34" charset="0"/>
              <a:buChar char="•"/>
            </a:pPr>
            <a:r>
              <a:rPr lang="en-US" sz="2800" dirty="0" err="1" smtClean="0">
                <a:solidFill>
                  <a:srgbClr val="003300"/>
                </a:solidFill>
                <a:latin typeface="Cambria" pitchFamily="18" charset="0"/>
                <a:cs typeface="Times New Roman" pitchFamily="18" charset="0"/>
              </a:rPr>
              <a:t>Raffinase</a:t>
            </a:r>
            <a:r>
              <a:rPr lang="en-US" sz="2800" dirty="0" smtClean="0">
                <a:solidFill>
                  <a:srgbClr val="003300"/>
                </a:solidFill>
                <a:latin typeface="Cambria" pitchFamily="18" charset="0"/>
                <a:cs typeface="Times New Roman" pitchFamily="18" charset="0"/>
              </a:rPr>
              <a:t> is used to remove </a:t>
            </a:r>
            <a:r>
              <a:rPr lang="en-US" sz="2800" dirty="0" err="1" smtClean="0">
                <a:solidFill>
                  <a:srgbClr val="003300"/>
                </a:solidFill>
                <a:latin typeface="Cambria" pitchFamily="18" charset="0"/>
                <a:cs typeface="Times New Roman" pitchFamily="18" charset="0"/>
              </a:rPr>
              <a:t>raffinose</a:t>
            </a:r>
            <a:r>
              <a:rPr lang="en-US" sz="2800" dirty="0" smtClean="0">
                <a:solidFill>
                  <a:srgbClr val="003300"/>
                </a:solidFill>
                <a:latin typeface="Cambria" pitchFamily="18" charset="0"/>
                <a:cs typeface="Times New Roman" pitchFamily="18" charset="0"/>
              </a:rPr>
              <a:t> in </a:t>
            </a:r>
            <a:r>
              <a:rPr lang="en-US" sz="2800" dirty="0" err="1" smtClean="0">
                <a:solidFill>
                  <a:srgbClr val="003300"/>
                </a:solidFill>
                <a:latin typeface="Cambria" pitchFamily="18" charset="0"/>
                <a:cs typeface="Times New Roman" pitchFamily="18" charset="0"/>
              </a:rPr>
              <a:t>soyabean</a:t>
            </a:r>
            <a:r>
              <a:rPr lang="en-US" sz="2800" dirty="0" smtClean="0">
                <a:solidFill>
                  <a:srgbClr val="003300"/>
                </a:solidFill>
                <a:latin typeface="Cambria" pitchFamily="18" charset="0"/>
                <a:cs typeface="Times New Roman" pitchFamily="18" charset="0"/>
              </a:rPr>
              <a:t> milk. </a:t>
            </a:r>
          </a:p>
          <a:p>
            <a:pPr marL="514350" indent="-514350" algn="just">
              <a:buFont typeface="Arial" pitchFamily="34" charset="0"/>
              <a:buChar char="•"/>
            </a:pPr>
            <a:endParaRPr lang="en-US" sz="1000" dirty="0" smtClean="0">
              <a:solidFill>
                <a:srgbClr val="003300"/>
              </a:solidFill>
              <a:latin typeface="Cambria" pitchFamily="18" charset="0"/>
              <a:cs typeface="Times New Roman" pitchFamily="18" charset="0"/>
            </a:endParaRPr>
          </a:p>
          <a:p>
            <a:pPr marL="514350" indent="-514350" algn="just">
              <a:buFont typeface="Arial" pitchFamily="34" charset="0"/>
              <a:buChar char="•"/>
            </a:pPr>
            <a:r>
              <a:rPr lang="en-US" sz="2800" dirty="0" smtClean="0">
                <a:solidFill>
                  <a:srgbClr val="003300"/>
                </a:solidFill>
                <a:latin typeface="Cambria" pitchFamily="18" charset="0"/>
                <a:cs typeface="Times New Roman" pitchFamily="18" charset="0"/>
              </a:rPr>
              <a:t>Invert sugar is produced from sucrose by </a:t>
            </a:r>
            <a:r>
              <a:rPr lang="en-US" sz="2800" dirty="0" err="1" smtClean="0">
                <a:solidFill>
                  <a:srgbClr val="003300"/>
                </a:solidFill>
                <a:latin typeface="Cambria" pitchFamily="18" charset="0"/>
                <a:cs typeface="Times New Roman" pitchFamily="18" charset="0"/>
              </a:rPr>
              <a:t>invertase</a:t>
            </a:r>
            <a:r>
              <a:rPr lang="en-US" sz="2800" dirty="0" smtClean="0">
                <a:solidFill>
                  <a:srgbClr val="003300"/>
                </a:solidFill>
                <a:latin typeface="Cambria" pitchFamily="18" charset="0"/>
                <a:cs typeface="Times New Roman" pitchFamily="18" charset="0"/>
              </a:rPr>
              <a:t>.</a:t>
            </a:r>
          </a:p>
          <a:p>
            <a:pPr marL="514350" indent="-514350" algn="just">
              <a:buFont typeface="Arial" pitchFamily="34" charset="0"/>
              <a:buChar char="•"/>
            </a:pPr>
            <a:endParaRPr lang="en-US" sz="1000" dirty="0" smtClean="0">
              <a:solidFill>
                <a:srgbClr val="003300"/>
              </a:solidFill>
              <a:latin typeface="Cambria" pitchFamily="18" charset="0"/>
              <a:cs typeface="Times New Roman" pitchFamily="18" charset="0"/>
            </a:endParaRPr>
          </a:p>
          <a:p>
            <a:pPr marL="514350" indent="-514350" algn="just">
              <a:buFont typeface="Arial" pitchFamily="34" charset="0"/>
              <a:buChar char="•"/>
            </a:pPr>
            <a:r>
              <a:rPr lang="en-US" sz="2800" dirty="0" err="1" smtClean="0">
                <a:solidFill>
                  <a:srgbClr val="003300"/>
                </a:solidFill>
                <a:latin typeface="Cambria" pitchFamily="18" charset="0"/>
                <a:cs typeface="Times New Roman" pitchFamily="18" charset="0"/>
              </a:rPr>
              <a:t>Urease</a:t>
            </a:r>
            <a:r>
              <a:rPr lang="en-US" sz="2800" dirty="0" smtClean="0">
                <a:solidFill>
                  <a:srgbClr val="003300"/>
                </a:solidFill>
                <a:latin typeface="Cambria" pitchFamily="18" charset="0"/>
                <a:cs typeface="Times New Roman" pitchFamily="18" charset="0"/>
              </a:rPr>
              <a:t> used for removing urea from beverages and food products.</a:t>
            </a:r>
            <a:endParaRPr lang="en-IN" sz="2800" dirty="0" smtClean="0">
              <a:solidFill>
                <a:srgbClr val="003300"/>
              </a:solidFill>
              <a:latin typeface="Cambria" pitchFamily="18" charset="0"/>
              <a:cs typeface="Times New Roman" pitchFamily="18" charset="0"/>
            </a:endParaRPr>
          </a:p>
          <a:p>
            <a:pPr marL="514350" indent="-514350">
              <a:buFont typeface="Arial" pitchFamily="34" charset="0"/>
              <a:buChar char="•"/>
            </a:pPr>
            <a:endParaRPr lang="en-US" sz="2800" dirty="0" smtClean="0">
              <a:latin typeface="Cambria" pitchFamily="18" charset="0"/>
            </a:endParaRPr>
          </a:p>
        </p:txBody>
      </p:sp>
      <p:sp>
        <p:nvSpPr>
          <p:cNvPr id="3" name="Title 1"/>
          <p:cNvSpPr txBox="1">
            <a:spLocks/>
          </p:cNvSpPr>
          <p:nvPr/>
        </p:nvSpPr>
        <p:spPr>
          <a:xfrm>
            <a:off x="0" y="0"/>
            <a:ext cx="8229600" cy="857232"/>
          </a:xfrm>
          <a:prstGeom prst="rect">
            <a:avLst/>
          </a:prstGeom>
        </p:spPr>
        <p:txBody>
          <a:bodyPr vert="horz" lIns="91440" tIns="45720" rIns="91440" bIns="45720" rtlCol="0" anchor="ctr">
            <a:normAutofit/>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smtClean="0">
                <a:ln>
                  <a:noFill/>
                </a:ln>
                <a:solidFill>
                  <a:srgbClr val="002060"/>
                </a:solidFill>
                <a:effectLst/>
                <a:uLnTx/>
                <a:uFillTx/>
                <a:latin typeface="Cambria" pitchFamily="18" charset="0"/>
                <a:ea typeface="+mj-ea"/>
                <a:cs typeface="Times New Roman" pitchFamily="18" charset="0"/>
              </a:rPr>
              <a:t>Applications in food industry</a:t>
            </a:r>
            <a:endParaRPr kumimoji="0" lang="en-IN" sz="4400" b="1" i="0" u="sng" strike="noStrike" kern="1200" cap="none" spc="0" normalizeH="0" baseline="0" noProof="0" dirty="0">
              <a:ln>
                <a:noFill/>
              </a:ln>
              <a:solidFill>
                <a:srgbClr val="002060"/>
              </a:solidFill>
              <a:effectLst/>
              <a:uLnTx/>
              <a:uFillTx/>
              <a:latin typeface="Cambria" pitchFamily="18" charset="0"/>
              <a:ea typeface="+mj-ea"/>
              <a:cs typeface="Times New Roman" pitchFamily="18"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738664"/>
          </a:xfrm>
          <a:prstGeom prst="rect">
            <a:avLst/>
          </a:prstGeom>
          <a:solidFill>
            <a:srgbClr val="FFFF00"/>
          </a:solidFill>
        </p:spPr>
        <p:txBody>
          <a:bodyPr wrap="square">
            <a:spAutoFit/>
          </a:bodyPr>
          <a:lstStyle/>
          <a:p>
            <a:pPr marL="514350" indent="-514350">
              <a:lnSpc>
                <a:spcPct val="150000"/>
              </a:lnSpc>
            </a:pPr>
            <a:r>
              <a:rPr lang="en-US" sz="2800" b="1" u="sng" dirty="0" smtClean="0">
                <a:latin typeface="Cambria" pitchFamily="18" charset="0"/>
                <a:cs typeface="Times New Roman" pitchFamily="18" charset="0"/>
              </a:rPr>
              <a:t>Synthesis of L-</a:t>
            </a:r>
            <a:r>
              <a:rPr lang="en-US" sz="2800" b="1" u="sng" dirty="0" err="1" smtClean="0">
                <a:latin typeface="Cambria" pitchFamily="18" charset="0"/>
                <a:cs typeface="Times New Roman" pitchFamily="18" charset="0"/>
              </a:rPr>
              <a:t>aminoacids</a:t>
            </a:r>
            <a:r>
              <a:rPr lang="en-US" sz="2800" b="1" u="sng" dirty="0" smtClean="0">
                <a:latin typeface="Cambria" pitchFamily="18" charset="0"/>
                <a:cs typeface="Times New Roman" pitchFamily="18" charset="0"/>
              </a:rPr>
              <a:t> by </a:t>
            </a:r>
            <a:r>
              <a:rPr lang="en-US" sz="2800" b="1" u="sng" dirty="0" err="1" smtClean="0">
                <a:latin typeface="Cambria" pitchFamily="18" charset="0"/>
                <a:cs typeface="Times New Roman" pitchFamily="18" charset="0"/>
              </a:rPr>
              <a:t>aminoacylase</a:t>
            </a:r>
            <a:endParaRPr lang="en-US" sz="2800" b="1" u="sng" dirty="0" smtClean="0">
              <a:latin typeface="Cambria" pitchFamily="18" charset="0"/>
              <a:cs typeface="Times New Roman" pitchFamily="18" charset="0"/>
            </a:endParaRPr>
          </a:p>
        </p:txBody>
      </p:sp>
      <p:pic>
        <p:nvPicPr>
          <p:cNvPr id="8" name="Picture 2"/>
          <p:cNvPicPr>
            <a:picLocks noGrp="1" noChangeAspect="1" noChangeArrowheads="1"/>
          </p:cNvPicPr>
          <p:nvPr>
            <p:ph idx="1"/>
          </p:nvPr>
        </p:nvPicPr>
        <p:blipFill>
          <a:blip r:embed="rId2"/>
          <a:srcRect/>
          <a:stretch>
            <a:fillRect/>
          </a:stretch>
        </p:blipFill>
        <p:spPr bwMode="auto">
          <a:xfrm>
            <a:off x="0" y="1214422"/>
            <a:ext cx="9144000" cy="5643578"/>
          </a:xfrm>
          <a:prstGeom prst="rect">
            <a:avLst/>
          </a:prstGeom>
          <a:noFill/>
          <a:ln w="9525">
            <a:noFill/>
            <a:miter lim="800000"/>
            <a:headEnd/>
            <a:tailEnd/>
          </a:ln>
          <a:effectLst/>
        </p:spPr>
      </p:pic>
      <p:sp>
        <p:nvSpPr>
          <p:cNvPr id="4" name="TextBox 3"/>
          <p:cNvSpPr txBox="1"/>
          <p:nvPr/>
        </p:nvSpPr>
        <p:spPr>
          <a:xfrm>
            <a:off x="5572132" y="6143644"/>
            <a:ext cx="3149708" cy="461665"/>
          </a:xfrm>
          <a:prstGeom prst="rect">
            <a:avLst/>
          </a:prstGeom>
          <a:noFill/>
        </p:spPr>
        <p:txBody>
          <a:bodyPr wrap="none" rtlCol="0">
            <a:spAutoFit/>
          </a:bodyPr>
          <a:lstStyle/>
          <a:p>
            <a:r>
              <a:rPr lang="en-US" sz="2400" b="1" i="1" dirty="0" smtClean="0">
                <a:latin typeface="Cambria" pitchFamily="18" charset="0"/>
                <a:cs typeface="Times New Roman" pitchFamily="18" charset="0"/>
              </a:rPr>
              <a:t>(</a:t>
            </a:r>
            <a:r>
              <a:rPr lang="en-US" sz="2400" b="1" i="1" dirty="0" err="1" smtClean="0">
                <a:latin typeface="Cambria" pitchFamily="18" charset="0"/>
                <a:cs typeface="Times New Roman" pitchFamily="18" charset="0"/>
              </a:rPr>
              <a:t>Chibata</a:t>
            </a:r>
            <a:r>
              <a:rPr lang="en-US" sz="2400" b="1" i="1" dirty="0" smtClean="0">
                <a:latin typeface="Cambria" pitchFamily="18" charset="0"/>
                <a:cs typeface="Times New Roman" pitchFamily="18" charset="0"/>
              </a:rPr>
              <a:t>, et al., 1967)</a:t>
            </a:r>
            <a:endParaRPr lang="en-IN" sz="2400" b="1" dirty="0">
              <a:latin typeface="Cambria" pitchFamily="18" charset="0"/>
              <a:cs typeface="Times New Roman" pitchFamily="18" charset="0"/>
            </a:endParaRPr>
          </a:p>
        </p:txBody>
      </p:sp>
      <p:sp>
        <p:nvSpPr>
          <p:cNvPr id="5" name="TextBox 4"/>
          <p:cNvSpPr txBox="1"/>
          <p:nvPr/>
        </p:nvSpPr>
        <p:spPr>
          <a:xfrm>
            <a:off x="785786" y="3214686"/>
            <a:ext cx="184731" cy="369332"/>
          </a:xfrm>
          <a:prstGeom prst="rect">
            <a:avLst/>
          </a:prstGeom>
          <a:noFill/>
        </p:spPr>
        <p:txBody>
          <a:bodyPr wrap="none" rtlCol="0">
            <a:spAutoFit/>
          </a:bodyPr>
          <a:lstStyle/>
          <a:p>
            <a:endParaRPr lang="en-IN" dirty="0">
              <a:latin typeface="Cambria" pitchFamily="18" charset="0"/>
            </a:endParaRPr>
          </a:p>
        </p:txBody>
      </p:sp>
      <p:sp>
        <p:nvSpPr>
          <p:cNvPr id="7" name="TextBox 6"/>
          <p:cNvSpPr txBox="1"/>
          <p:nvPr/>
        </p:nvSpPr>
        <p:spPr>
          <a:xfrm>
            <a:off x="785786" y="4857760"/>
            <a:ext cx="184731" cy="369332"/>
          </a:xfrm>
          <a:prstGeom prst="rect">
            <a:avLst/>
          </a:prstGeom>
          <a:noFill/>
        </p:spPr>
        <p:txBody>
          <a:bodyPr wrap="none" rtlCol="0">
            <a:spAutoFit/>
          </a:bodyPr>
          <a:lstStyle/>
          <a:p>
            <a:endParaRPr lang="en-IN" dirty="0">
              <a:latin typeface="Cambria" pitchFamily="18" charset="0"/>
            </a:endParaRPr>
          </a:p>
        </p:txBody>
      </p:sp>
      <p:sp>
        <p:nvSpPr>
          <p:cNvPr id="9" name="TextBox 8"/>
          <p:cNvSpPr txBox="1"/>
          <p:nvPr/>
        </p:nvSpPr>
        <p:spPr>
          <a:xfrm>
            <a:off x="857224" y="4643446"/>
            <a:ext cx="2922788" cy="369332"/>
          </a:xfrm>
          <a:prstGeom prst="rect">
            <a:avLst/>
          </a:prstGeom>
          <a:noFill/>
        </p:spPr>
        <p:txBody>
          <a:bodyPr wrap="none" rtlCol="0">
            <a:spAutoFit/>
          </a:bodyPr>
          <a:lstStyle/>
          <a:p>
            <a:r>
              <a:rPr lang="en-US" dirty="0" smtClean="0">
                <a:latin typeface="Cambria" pitchFamily="18" charset="0"/>
              </a:rPr>
              <a:t>Acetyl D-and L- amino acids</a:t>
            </a:r>
            <a:endParaRPr lang="en-IN" dirty="0">
              <a:latin typeface="Cambria" pitchFamily="18" charset="0"/>
            </a:endParaRPr>
          </a:p>
        </p:txBody>
      </p:sp>
      <p:sp>
        <p:nvSpPr>
          <p:cNvPr id="10" name="TextBox 9"/>
          <p:cNvSpPr txBox="1"/>
          <p:nvPr/>
        </p:nvSpPr>
        <p:spPr>
          <a:xfrm>
            <a:off x="5357818" y="3500438"/>
            <a:ext cx="1611339" cy="369332"/>
          </a:xfrm>
          <a:prstGeom prst="rect">
            <a:avLst/>
          </a:prstGeom>
          <a:noFill/>
        </p:spPr>
        <p:txBody>
          <a:bodyPr wrap="none" rtlCol="0">
            <a:spAutoFit/>
          </a:bodyPr>
          <a:lstStyle/>
          <a:p>
            <a:r>
              <a:rPr lang="en-US" dirty="0" smtClean="0">
                <a:latin typeface="Cambria" pitchFamily="18" charset="0"/>
              </a:rPr>
              <a:t>L- amino acids</a:t>
            </a:r>
            <a:endParaRPr lang="en-IN" dirty="0">
              <a:latin typeface="Cambria" pitchFamily="18" charset="0"/>
            </a:endParaRPr>
          </a:p>
        </p:txBody>
      </p:sp>
      <p:sp>
        <p:nvSpPr>
          <p:cNvPr id="11" name="TextBox 10"/>
          <p:cNvSpPr txBox="1"/>
          <p:nvPr/>
        </p:nvSpPr>
        <p:spPr>
          <a:xfrm>
            <a:off x="6943974" y="3929066"/>
            <a:ext cx="2200026" cy="646331"/>
          </a:xfrm>
          <a:prstGeom prst="rect">
            <a:avLst/>
          </a:prstGeom>
          <a:noFill/>
        </p:spPr>
        <p:txBody>
          <a:bodyPr wrap="square" rtlCol="0">
            <a:spAutoFit/>
          </a:bodyPr>
          <a:lstStyle/>
          <a:p>
            <a:r>
              <a:rPr lang="en-US" dirty="0" smtClean="0">
                <a:latin typeface="Cambria" pitchFamily="18" charset="0"/>
              </a:rPr>
              <a:t>Acetyl D- amino acids</a:t>
            </a:r>
            <a:endParaRPr lang="en-IN" dirty="0">
              <a:latin typeface="Cambria" pitchFamily="18"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42918"/>
          </a:xfrm>
          <a:solidFill>
            <a:srgbClr val="FFFF00"/>
          </a:solidFill>
        </p:spPr>
        <p:txBody>
          <a:bodyPr>
            <a:normAutofit fontScale="90000"/>
          </a:bodyPr>
          <a:lstStyle/>
          <a:p>
            <a:pPr algn="l"/>
            <a:r>
              <a:rPr lang="en-US" sz="3100" u="sng" dirty="0" smtClean="0"/>
              <a:t/>
            </a:r>
            <a:br>
              <a:rPr lang="en-US" sz="3100" u="sng" dirty="0" smtClean="0"/>
            </a:br>
            <a:r>
              <a:rPr lang="en-US" sz="3100" b="1" u="sng" dirty="0" smtClean="0">
                <a:latin typeface="Times New Roman" pitchFamily="18" charset="0"/>
                <a:cs typeface="Times New Roman" pitchFamily="18" charset="0"/>
              </a:rPr>
              <a:t>Production of high fructose  syrup by glucose  </a:t>
            </a:r>
            <a:r>
              <a:rPr lang="en-US" sz="3100" b="1" u="sng" dirty="0" err="1" smtClean="0">
                <a:latin typeface="Cambria" pitchFamily="18" charset="0"/>
                <a:cs typeface="Times New Roman" pitchFamily="18" charset="0"/>
              </a:rPr>
              <a:t>isomerase</a:t>
            </a:r>
            <a:r>
              <a:rPr lang="en-US" b="1" u="sng" dirty="0" smtClean="0">
                <a:latin typeface="Times New Roman" pitchFamily="18" charset="0"/>
                <a:cs typeface="Times New Roman" pitchFamily="18" charset="0"/>
              </a:rPr>
              <a:t/>
            </a:r>
            <a:br>
              <a:rPr lang="en-US" b="1" u="sng" dirty="0" smtClean="0">
                <a:latin typeface="Times New Roman" pitchFamily="18" charset="0"/>
                <a:cs typeface="Times New Roman" pitchFamily="18" charset="0"/>
              </a:rPr>
            </a:br>
            <a:endParaRPr lang="en-IN" b="1" u="sng" dirty="0">
              <a:latin typeface="Times New Roman" pitchFamily="18" charset="0"/>
              <a:cs typeface="Times New Roman" pitchFamily="18" charset="0"/>
            </a:endParaRPr>
          </a:p>
        </p:txBody>
      </p:sp>
      <p:pic>
        <p:nvPicPr>
          <p:cNvPr id="3075" name="Picture 3" descr="C:\Users\HP\Desktop\Picture2.png"/>
          <p:cNvPicPr>
            <a:picLocks noGrp="1" noChangeAspect="1" noChangeArrowheads="1"/>
          </p:cNvPicPr>
          <p:nvPr>
            <p:ph idx="1"/>
          </p:nvPr>
        </p:nvPicPr>
        <p:blipFill>
          <a:blip r:embed="rId2"/>
          <a:srcRect/>
          <a:stretch>
            <a:fillRect/>
          </a:stretch>
        </p:blipFill>
        <p:spPr bwMode="auto">
          <a:xfrm>
            <a:off x="2428860" y="571480"/>
            <a:ext cx="4286280" cy="5786478"/>
          </a:xfrm>
          <a:prstGeom prst="rect">
            <a:avLst/>
          </a:prstGeom>
          <a:solidFill>
            <a:srgbClr val="25B21E"/>
          </a:solidFill>
        </p:spPr>
      </p:pic>
      <p:sp>
        <p:nvSpPr>
          <p:cNvPr id="8" name="TextBox 7"/>
          <p:cNvSpPr txBox="1"/>
          <p:nvPr/>
        </p:nvSpPr>
        <p:spPr>
          <a:xfrm>
            <a:off x="5357818" y="6324921"/>
            <a:ext cx="3786182" cy="461665"/>
          </a:xfrm>
          <a:prstGeom prst="rect">
            <a:avLst/>
          </a:prstGeom>
          <a:noFill/>
        </p:spPr>
        <p:txBody>
          <a:bodyPr wrap="square" rtlCol="0">
            <a:spAutoFit/>
          </a:bodyPr>
          <a:lstStyle/>
          <a:p>
            <a:r>
              <a:rPr lang="en-US" sz="2000" b="1" i="1" dirty="0" smtClean="0">
                <a:solidFill>
                  <a:srgbClr val="002060"/>
                </a:solidFill>
                <a:latin typeface="Times New Roman" pitchFamily="18" charset="0"/>
                <a:cs typeface="Times New Roman" pitchFamily="18" charset="0"/>
              </a:rPr>
              <a:t>(</a:t>
            </a:r>
            <a:r>
              <a:rPr lang="en-US" sz="2400" b="1" i="1" dirty="0" smtClean="0">
                <a:solidFill>
                  <a:srgbClr val="002060"/>
                </a:solidFill>
                <a:latin typeface="Times New Roman" pitchFamily="18" charset="0"/>
                <a:cs typeface="Times New Roman" pitchFamily="18" charset="0"/>
              </a:rPr>
              <a:t>Messing and Filbert, 1975)</a:t>
            </a:r>
            <a:endParaRPr lang="en-IN" sz="2400" b="1" i="1" dirty="0">
              <a:solidFill>
                <a:srgbClr val="00206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0" y="214290"/>
            <a:ext cx="9144000" cy="6215106"/>
          </a:xfrm>
        </p:spPr>
        <p:txBody>
          <a:bodyPr>
            <a:normAutofit/>
          </a:bodyPr>
          <a:lstStyle/>
          <a:p>
            <a:pPr algn="just">
              <a:buNone/>
            </a:pPr>
            <a:r>
              <a:rPr lang="en-US" sz="4400" b="1" u="sng" dirty="0" smtClean="0">
                <a:solidFill>
                  <a:srgbClr val="003300"/>
                </a:solidFill>
                <a:latin typeface="Cambria" pitchFamily="18" charset="0"/>
                <a:cs typeface="Times New Roman" pitchFamily="18" charset="0"/>
              </a:rPr>
              <a:t>Clinical applications</a:t>
            </a:r>
          </a:p>
          <a:p>
            <a:endParaRPr lang="en-US" b="1" u="sng" dirty="0" smtClean="0">
              <a:latin typeface="Cambria" pitchFamily="18" charset="0"/>
            </a:endParaRPr>
          </a:p>
          <a:p>
            <a:r>
              <a:rPr lang="en-US" sz="3000" dirty="0" smtClean="0">
                <a:solidFill>
                  <a:srgbClr val="990099"/>
                </a:solidFill>
                <a:latin typeface="Cambria" pitchFamily="18" charset="0"/>
                <a:cs typeface="Times New Roman" pitchFamily="18" charset="0"/>
              </a:rPr>
              <a:t>Detecting glucose concentration in blood by  glucose </a:t>
            </a:r>
            <a:r>
              <a:rPr lang="en-US" sz="3000" dirty="0" err="1" smtClean="0">
                <a:solidFill>
                  <a:srgbClr val="990099"/>
                </a:solidFill>
                <a:latin typeface="Cambria" pitchFamily="18" charset="0"/>
                <a:cs typeface="Times New Roman" pitchFamily="18" charset="0"/>
              </a:rPr>
              <a:t>oxidase</a:t>
            </a:r>
            <a:r>
              <a:rPr lang="en-US" sz="3000" dirty="0" smtClean="0">
                <a:solidFill>
                  <a:srgbClr val="990099"/>
                </a:solidFill>
                <a:latin typeface="Cambria" pitchFamily="18" charset="0"/>
                <a:cs typeface="Times New Roman" pitchFamily="18" charset="0"/>
              </a:rPr>
              <a:t> and </a:t>
            </a:r>
            <a:r>
              <a:rPr lang="en-US" sz="3000" dirty="0" err="1" smtClean="0">
                <a:solidFill>
                  <a:srgbClr val="990099"/>
                </a:solidFill>
                <a:latin typeface="Cambria" pitchFamily="18" charset="0"/>
                <a:cs typeface="Times New Roman" pitchFamily="18" charset="0"/>
              </a:rPr>
              <a:t>peroxidase</a:t>
            </a:r>
            <a:r>
              <a:rPr lang="en-US" sz="3000" dirty="0" smtClean="0">
                <a:solidFill>
                  <a:srgbClr val="990099"/>
                </a:solidFill>
                <a:latin typeface="Cambria" pitchFamily="18" charset="0"/>
                <a:cs typeface="Times New Roman" pitchFamily="18" charset="0"/>
              </a:rPr>
              <a:t>.</a:t>
            </a:r>
          </a:p>
          <a:p>
            <a:endParaRPr lang="en-US" sz="1400" dirty="0" smtClean="0">
              <a:solidFill>
                <a:srgbClr val="990099"/>
              </a:solidFill>
              <a:latin typeface="Cambria" pitchFamily="18" charset="0"/>
              <a:cs typeface="Times New Roman" pitchFamily="18" charset="0"/>
            </a:endParaRPr>
          </a:p>
          <a:p>
            <a:r>
              <a:rPr lang="en-US" sz="3000" dirty="0" smtClean="0">
                <a:solidFill>
                  <a:srgbClr val="990099"/>
                </a:solidFill>
                <a:latin typeface="Cambria" pitchFamily="18" charset="0"/>
                <a:cs typeface="Times New Roman" pitchFamily="18" charset="0"/>
              </a:rPr>
              <a:t>Removal of urea from blood during </a:t>
            </a:r>
            <a:r>
              <a:rPr lang="en-US" sz="3000" dirty="0" err="1" smtClean="0">
                <a:solidFill>
                  <a:srgbClr val="990099"/>
                </a:solidFill>
                <a:latin typeface="Cambria" pitchFamily="18" charset="0"/>
                <a:cs typeface="Times New Roman" pitchFamily="18" charset="0"/>
              </a:rPr>
              <a:t>haemodialysis</a:t>
            </a:r>
            <a:r>
              <a:rPr lang="en-US" sz="3000" dirty="0" smtClean="0">
                <a:solidFill>
                  <a:srgbClr val="990099"/>
                </a:solidFill>
                <a:latin typeface="Cambria" pitchFamily="18" charset="0"/>
                <a:cs typeface="Times New Roman" pitchFamily="18" charset="0"/>
              </a:rPr>
              <a:t> by </a:t>
            </a:r>
            <a:r>
              <a:rPr lang="en-US" sz="3000" dirty="0" err="1" smtClean="0">
                <a:solidFill>
                  <a:srgbClr val="990099"/>
                </a:solidFill>
                <a:latin typeface="Cambria" pitchFamily="18" charset="0"/>
                <a:cs typeface="Times New Roman" pitchFamily="18" charset="0"/>
              </a:rPr>
              <a:t>urease</a:t>
            </a:r>
            <a:r>
              <a:rPr lang="en-US" sz="3000" dirty="0" smtClean="0">
                <a:solidFill>
                  <a:srgbClr val="990099"/>
                </a:solidFill>
                <a:latin typeface="Cambria" pitchFamily="18" charset="0"/>
                <a:cs typeface="Times New Roman" pitchFamily="18" charset="0"/>
              </a:rPr>
              <a:t>.</a:t>
            </a:r>
          </a:p>
          <a:p>
            <a:endParaRPr lang="en-US" sz="1400" dirty="0" smtClean="0">
              <a:solidFill>
                <a:srgbClr val="990099"/>
              </a:solidFill>
              <a:latin typeface="Cambria" pitchFamily="18" charset="0"/>
              <a:cs typeface="Times New Roman" pitchFamily="18" charset="0"/>
            </a:endParaRPr>
          </a:p>
          <a:p>
            <a:r>
              <a:rPr lang="en-US" sz="3000" dirty="0" smtClean="0">
                <a:solidFill>
                  <a:srgbClr val="990099"/>
                </a:solidFill>
                <a:latin typeface="Cambria" pitchFamily="18" charset="0"/>
                <a:cs typeface="Times New Roman" pitchFamily="18" charset="0"/>
              </a:rPr>
              <a:t>ELISA technique for HIV test and pregnancy test.</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5357826"/>
          </a:xfrm>
          <a:solidFill>
            <a:srgbClr val="FFC000"/>
          </a:solidFill>
        </p:spPr>
        <p:txBody>
          <a:bodyPr>
            <a:normAutofit/>
          </a:bodyPr>
          <a:lstStyle/>
          <a:p>
            <a:pPr>
              <a:buNone/>
            </a:pPr>
            <a:r>
              <a:rPr lang="en-US" sz="2800" b="1" dirty="0" smtClean="0">
                <a:latin typeface="Cambria" pitchFamily="18" charset="0"/>
                <a:cs typeface="Times New Roman" pitchFamily="18" charset="0"/>
              </a:rPr>
              <a:t>    Detecting glucose concentration in blood by glucose oxidase and </a:t>
            </a:r>
            <a:r>
              <a:rPr lang="en-US" sz="2800" b="1" dirty="0" err="1" smtClean="0">
                <a:latin typeface="Cambria" pitchFamily="18" charset="0"/>
                <a:cs typeface="Times New Roman" pitchFamily="18" charset="0"/>
              </a:rPr>
              <a:t>peroxidase</a:t>
            </a:r>
            <a:r>
              <a:rPr lang="en-US" sz="2800" b="1" dirty="0" smtClean="0">
                <a:latin typeface="Cambria" pitchFamily="18" charset="0"/>
                <a:cs typeface="Times New Roman" pitchFamily="18" charset="0"/>
              </a:rPr>
              <a:t>:</a:t>
            </a:r>
          </a:p>
        </p:txBody>
      </p:sp>
      <p:pic>
        <p:nvPicPr>
          <p:cNvPr id="2050" name="Picture 2"/>
          <p:cNvPicPr>
            <a:picLocks noChangeAspect="1" noChangeArrowheads="1"/>
          </p:cNvPicPr>
          <p:nvPr/>
        </p:nvPicPr>
        <p:blipFill>
          <a:blip r:embed="rId2"/>
          <a:srcRect/>
          <a:stretch>
            <a:fillRect/>
          </a:stretch>
        </p:blipFill>
        <p:spPr bwMode="auto">
          <a:xfrm>
            <a:off x="214282" y="1500174"/>
            <a:ext cx="8715436" cy="3714776"/>
          </a:xfrm>
          <a:prstGeom prst="rect">
            <a:avLst/>
          </a:prstGeom>
          <a:noFill/>
          <a:ln w="9525">
            <a:noFill/>
            <a:miter lim="800000"/>
            <a:headEnd/>
            <a:tailEnd/>
          </a:ln>
          <a:effectLst/>
        </p:spPr>
      </p:pic>
      <p:sp>
        <p:nvSpPr>
          <p:cNvPr id="6" name="TextBox 5"/>
          <p:cNvSpPr txBox="1"/>
          <p:nvPr/>
        </p:nvSpPr>
        <p:spPr>
          <a:xfrm>
            <a:off x="6215074" y="6143644"/>
            <a:ext cx="2895344" cy="461665"/>
          </a:xfrm>
          <a:prstGeom prst="rect">
            <a:avLst/>
          </a:prstGeom>
          <a:noFill/>
        </p:spPr>
        <p:txBody>
          <a:bodyPr wrap="none" rtlCol="0">
            <a:spAutoFit/>
          </a:bodyPr>
          <a:lstStyle/>
          <a:p>
            <a:r>
              <a:rPr lang="en-US" sz="2400" b="1" i="1" dirty="0" smtClean="0">
                <a:solidFill>
                  <a:srgbClr val="FF0000"/>
                </a:solidFill>
                <a:latin typeface="Cambria" pitchFamily="18" charset="0"/>
                <a:cs typeface="Times New Roman" pitchFamily="18" charset="0"/>
              </a:rPr>
              <a:t>(</a:t>
            </a:r>
            <a:r>
              <a:rPr lang="en-US" sz="2400" b="1" i="1" dirty="0" err="1" smtClean="0">
                <a:solidFill>
                  <a:srgbClr val="FF0000"/>
                </a:solidFill>
                <a:latin typeface="Cambria" pitchFamily="18" charset="0"/>
                <a:cs typeface="Times New Roman" pitchFamily="18" charset="0"/>
              </a:rPr>
              <a:t>Klang</a:t>
            </a:r>
            <a:r>
              <a:rPr lang="en-US" sz="2400" b="1" i="1" dirty="0" smtClean="0">
                <a:solidFill>
                  <a:srgbClr val="FF0000"/>
                </a:solidFill>
                <a:latin typeface="Cambria" pitchFamily="18" charset="0"/>
                <a:cs typeface="Times New Roman" pitchFamily="18" charset="0"/>
              </a:rPr>
              <a:t>, et al., 1976)</a:t>
            </a:r>
            <a:endParaRPr lang="en-IN" sz="2400" b="1" i="1" dirty="0">
              <a:solidFill>
                <a:srgbClr val="FF0000"/>
              </a:solidFill>
              <a:latin typeface="Cambria"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42852"/>
            <a:ext cx="8229600" cy="857256"/>
          </a:xfrm>
        </p:spPr>
        <p:txBody>
          <a:bodyPr>
            <a:normAutofit/>
          </a:bodyPr>
          <a:lstStyle/>
          <a:p>
            <a:r>
              <a:rPr lang="en-US" sz="3600" u="sng" dirty="0" smtClean="0">
                <a:latin typeface="Times New Roman" pitchFamily="18" charset="0"/>
                <a:cs typeface="Times New Roman" pitchFamily="18" charset="0"/>
              </a:rPr>
              <a:t>Principle of ELISA </a:t>
            </a:r>
            <a:r>
              <a:rPr lang="en-US" sz="3600" u="sng" dirty="0" smtClean="0">
                <a:latin typeface="Cambria" pitchFamily="18" charset="0"/>
                <a:cs typeface="Times New Roman" pitchFamily="18" charset="0"/>
              </a:rPr>
              <a:t>for</a:t>
            </a:r>
            <a:r>
              <a:rPr lang="en-US" sz="3600" u="sng" dirty="0" smtClean="0">
                <a:latin typeface="Times New Roman" pitchFamily="18" charset="0"/>
                <a:cs typeface="Times New Roman" pitchFamily="18" charset="0"/>
              </a:rPr>
              <a:t> diagnosis</a:t>
            </a:r>
            <a:endParaRPr lang="en-IN" sz="3600" u="sng" dirty="0">
              <a:latin typeface="Times New Roman" pitchFamily="18" charset="0"/>
              <a:cs typeface="Times New Roman" pitchFamily="18" charset="0"/>
            </a:endParaRPr>
          </a:p>
        </p:txBody>
      </p:sp>
      <p:pic>
        <p:nvPicPr>
          <p:cNvPr id="4098" name="Picture 2"/>
          <p:cNvPicPr>
            <a:picLocks noGrp="1" noChangeAspect="1" noChangeArrowheads="1"/>
          </p:cNvPicPr>
          <p:nvPr>
            <p:ph idx="1"/>
          </p:nvPr>
        </p:nvPicPr>
        <p:blipFill>
          <a:blip r:embed="rId2"/>
          <a:srcRect/>
          <a:stretch>
            <a:fillRect/>
          </a:stretch>
        </p:blipFill>
        <p:spPr bwMode="auto">
          <a:xfrm>
            <a:off x="3000364" y="1142984"/>
            <a:ext cx="3500462" cy="5429264"/>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85860"/>
          </a:xfrm>
          <a:solidFill>
            <a:srgbClr val="990099"/>
          </a:solidFill>
        </p:spPr>
        <p:txBody>
          <a:bodyPr>
            <a:normAutofit/>
          </a:bodyPr>
          <a:lstStyle/>
          <a:p>
            <a:pPr algn="l"/>
            <a:r>
              <a:rPr lang="en-US" b="1" u="sng" dirty="0" smtClean="0">
                <a:latin typeface="Cambria" pitchFamily="18" charset="0"/>
                <a:cs typeface="Times New Roman" pitchFamily="18" charset="0"/>
              </a:rPr>
              <a:t>Historical events</a:t>
            </a:r>
            <a:endParaRPr lang="en-US" b="1" u="sng" dirty="0">
              <a:latin typeface="Cambria" pitchFamily="18" charset="0"/>
              <a:cs typeface="Times New Roman" pitchFamily="18" charset="0"/>
            </a:endParaRPr>
          </a:p>
        </p:txBody>
      </p:sp>
      <p:sp>
        <p:nvSpPr>
          <p:cNvPr id="3" name="Content Placeholder 2"/>
          <p:cNvSpPr>
            <a:spLocks noGrp="1"/>
          </p:cNvSpPr>
          <p:nvPr>
            <p:ph idx="1"/>
          </p:nvPr>
        </p:nvSpPr>
        <p:spPr>
          <a:xfrm>
            <a:off x="0" y="1285860"/>
            <a:ext cx="9144000" cy="5572140"/>
          </a:xfrm>
          <a:solidFill>
            <a:srgbClr val="00B0F0"/>
          </a:solidFill>
        </p:spPr>
        <p:txBody>
          <a:bodyPr>
            <a:noAutofit/>
          </a:bodyPr>
          <a:lstStyle/>
          <a:p>
            <a:r>
              <a:rPr lang="en-US" sz="2800" dirty="0" smtClean="0">
                <a:latin typeface="Cambria" pitchFamily="18" charset="0"/>
              </a:rPr>
              <a:t>Invertase immobilized on activated charcoal (Nelson </a:t>
            </a:r>
            <a:r>
              <a:rPr lang="en-US" sz="2800" dirty="0" smtClean="0">
                <a:latin typeface="Cambria" pitchFamily="18" charset="0"/>
              </a:rPr>
              <a:t>&amp; Griffin</a:t>
            </a:r>
            <a:r>
              <a:rPr lang="en-US" sz="2800" dirty="0" smtClean="0">
                <a:latin typeface="Cambria" pitchFamily="18" charset="0"/>
              </a:rPr>
              <a:t>, 1916).</a:t>
            </a:r>
          </a:p>
          <a:p>
            <a:endParaRPr lang="en-US" sz="2800" dirty="0" smtClean="0">
              <a:solidFill>
                <a:srgbClr val="FF0000"/>
              </a:solidFill>
              <a:latin typeface="Cambria" pitchFamily="18" charset="0"/>
            </a:endParaRPr>
          </a:p>
          <a:p>
            <a:r>
              <a:rPr lang="en-US" sz="2800" dirty="0" smtClean="0">
                <a:latin typeface="Cambria" pitchFamily="18" charset="0"/>
                <a:cs typeface="Times New Roman" pitchFamily="18" charset="0"/>
              </a:rPr>
              <a:t>Enzyme immobilization by covalent bonding on </a:t>
            </a:r>
            <a:r>
              <a:rPr lang="en-US" sz="2800" dirty="0" err="1" smtClean="0">
                <a:latin typeface="Cambria" pitchFamily="18" charset="0"/>
                <a:cs typeface="Times New Roman" pitchFamily="18" charset="0"/>
              </a:rPr>
              <a:t>diazonium</a:t>
            </a:r>
            <a:r>
              <a:rPr lang="en-US" sz="2800" dirty="0" smtClean="0">
                <a:latin typeface="Cambria" pitchFamily="18" charset="0"/>
                <a:cs typeface="Times New Roman" pitchFamily="18" charset="0"/>
              </a:rPr>
              <a:t> </a:t>
            </a:r>
            <a:r>
              <a:rPr lang="en-US" sz="2800" dirty="0" smtClean="0">
                <a:latin typeface="Cambria" pitchFamily="18" charset="0"/>
                <a:cs typeface="Times New Roman" pitchFamily="18" charset="0"/>
              </a:rPr>
              <a:t>derivative(</a:t>
            </a:r>
            <a:r>
              <a:rPr lang="en-US" sz="2800" dirty="0" err="1" smtClean="0">
                <a:latin typeface="Cambria" pitchFamily="18" charset="0"/>
                <a:cs typeface="Times New Roman" pitchFamily="18" charset="0"/>
              </a:rPr>
              <a:t>Grubhofer</a:t>
            </a:r>
            <a:r>
              <a:rPr lang="en-US" sz="2800" dirty="0" smtClean="0">
                <a:latin typeface="Cambria" pitchFamily="18" charset="0"/>
                <a:cs typeface="Times New Roman" pitchFamily="18" charset="0"/>
              </a:rPr>
              <a:t> &amp; Schleith,1953</a:t>
            </a:r>
            <a:r>
              <a:rPr lang="en-US" sz="2800" dirty="0" smtClean="0">
                <a:latin typeface="Cambria" pitchFamily="18" charset="0"/>
                <a:cs typeface="Times New Roman" pitchFamily="18" charset="0"/>
              </a:rPr>
              <a:t>).</a:t>
            </a:r>
          </a:p>
          <a:p>
            <a:endParaRPr lang="en-US" sz="2800" dirty="0" smtClean="0">
              <a:solidFill>
                <a:srgbClr val="7030A0"/>
              </a:solidFill>
              <a:latin typeface="Cambria" pitchFamily="18" charset="0"/>
              <a:cs typeface="Times New Roman" pitchFamily="18" charset="0"/>
            </a:endParaRPr>
          </a:p>
          <a:p>
            <a:r>
              <a:rPr lang="en-US" sz="2800" dirty="0" smtClean="0">
                <a:latin typeface="Cambria" pitchFamily="18" charset="0"/>
                <a:cs typeface="Times New Roman" pitchFamily="18" charset="0"/>
              </a:rPr>
              <a:t>Encapsulation of enzymes in semi-permeable spherical membranes(Chang, </a:t>
            </a:r>
            <a:r>
              <a:rPr lang="en-US" sz="2800" i="1" dirty="0" smtClean="0">
                <a:latin typeface="Cambria" pitchFamily="18" charset="0"/>
                <a:cs typeface="Times New Roman" pitchFamily="18" charset="0"/>
              </a:rPr>
              <a:t>et al</a:t>
            </a:r>
            <a:r>
              <a:rPr lang="en-US" sz="2800" dirty="0" smtClean="0">
                <a:latin typeface="Cambria" pitchFamily="18" charset="0"/>
                <a:cs typeface="Times New Roman" pitchFamily="18" charset="0"/>
              </a:rPr>
              <a:t>.,1964).</a:t>
            </a:r>
          </a:p>
          <a:p>
            <a:endParaRPr lang="en-US" sz="2800" dirty="0" smtClean="0">
              <a:solidFill>
                <a:srgbClr val="C00000"/>
              </a:solidFill>
              <a:latin typeface="Cambria" pitchFamily="18" charset="0"/>
              <a:cs typeface="Times New Roman" pitchFamily="18" charset="0"/>
            </a:endParaRPr>
          </a:p>
          <a:p>
            <a:r>
              <a:rPr lang="en-US" sz="2800" dirty="0" smtClean="0">
                <a:latin typeface="Cambria" pitchFamily="18" charset="0"/>
                <a:cs typeface="Times New Roman" pitchFamily="18" charset="0"/>
              </a:rPr>
              <a:t> Cross-linking of crystalline enzymes(</a:t>
            </a:r>
            <a:r>
              <a:rPr lang="en-US" sz="2800" dirty="0" err="1" smtClean="0">
                <a:latin typeface="Cambria" pitchFamily="18" charset="0"/>
                <a:cs typeface="Times New Roman" pitchFamily="18" charset="0"/>
              </a:rPr>
              <a:t>Quiocho</a:t>
            </a:r>
            <a:r>
              <a:rPr lang="en-US" sz="2800" dirty="0" smtClean="0">
                <a:latin typeface="Cambria" pitchFamily="18" charset="0"/>
                <a:cs typeface="Times New Roman" pitchFamily="18" charset="0"/>
              </a:rPr>
              <a:t> &amp; Richards, 1964).</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928670"/>
          </a:xfrm>
        </p:spPr>
        <p:txBody>
          <a:bodyPr>
            <a:noAutofit/>
          </a:bodyPr>
          <a:lstStyle/>
          <a:p>
            <a:pPr algn="l"/>
            <a:r>
              <a:rPr lang="en-US" b="1" u="sng" dirty="0" smtClean="0">
                <a:solidFill>
                  <a:srgbClr val="003300"/>
                </a:solidFill>
                <a:latin typeface="Cambria" pitchFamily="18" charset="0"/>
                <a:cs typeface="Times New Roman" pitchFamily="18" charset="0"/>
              </a:rPr>
              <a:t>Other Applications</a:t>
            </a:r>
            <a:endParaRPr lang="en-IN" dirty="0">
              <a:solidFill>
                <a:srgbClr val="003300"/>
              </a:solidFill>
              <a:latin typeface="Cambria" pitchFamily="18" charset="0"/>
            </a:endParaRPr>
          </a:p>
        </p:txBody>
      </p:sp>
      <p:sp>
        <p:nvSpPr>
          <p:cNvPr id="3" name="Content Placeholder 2"/>
          <p:cNvSpPr>
            <a:spLocks noGrp="1"/>
          </p:cNvSpPr>
          <p:nvPr>
            <p:ph idx="1"/>
          </p:nvPr>
        </p:nvSpPr>
        <p:spPr>
          <a:xfrm>
            <a:off x="0" y="1285860"/>
            <a:ext cx="9144000" cy="4840303"/>
          </a:xfrm>
        </p:spPr>
        <p:txBody>
          <a:bodyPr>
            <a:normAutofit lnSpcReduction="10000"/>
          </a:bodyPr>
          <a:lstStyle/>
          <a:p>
            <a:r>
              <a:rPr lang="en-US" sz="3000" dirty="0" smtClean="0">
                <a:solidFill>
                  <a:srgbClr val="CC0066"/>
                </a:solidFill>
                <a:latin typeface="Cambria" pitchFamily="18" charset="0"/>
                <a:cs typeface="Times New Roman" pitchFamily="18" charset="0"/>
              </a:rPr>
              <a:t>Production of semi-synthetic antibiotics  like </a:t>
            </a:r>
            <a:r>
              <a:rPr lang="en-US" sz="3000" dirty="0" err="1" smtClean="0">
                <a:solidFill>
                  <a:srgbClr val="CC0066"/>
                </a:solidFill>
                <a:latin typeface="Cambria" pitchFamily="18" charset="0"/>
                <a:cs typeface="Times New Roman" pitchFamily="18" charset="0"/>
              </a:rPr>
              <a:t>ampicillin</a:t>
            </a:r>
            <a:r>
              <a:rPr lang="en-US" sz="3000" dirty="0" smtClean="0">
                <a:solidFill>
                  <a:srgbClr val="CC0066"/>
                </a:solidFill>
                <a:latin typeface="Cambria" pitchFamily="18" charset="0"/>
                <a:cs typeface="Times New Roman" pitchFamily="18" charset="0"/>
              </a:rPr>
              <a:t> by Penicillin G </a:t>
            </a:r>
            <a:r>
              <a:rPr lang="en-US" sz="3000" dirty="0" err="1" smtClean="0">
                <a:solidFill>
                  <a:srgbClr val="CC0066"/>
                </a:solidFill>
                <a:latin typeface="Cambria" pitchFamily="18" charset="0"/>
                <a:cs typeface="Times New Roman" pitchFamily="18" charset="0"/>
              </a:rPr>
              <a:t>acylase</a:t>
            </a:r>
            <a:r>
              <a:rPr lang="en-US" sz="3000" dirty="0" smtClean="0">
                <a:solidFill>
                  <a:srgbClr val="CC0066"/>
                </a:solidFill>
                <a:latin typeface="Cambria" pitchFamily="18" charset="0"/>
                <a:cs typeface="Times New Roman" pitchFamily="18" charset="0"/>
              </a:rPr>
              <a:t>.</a:t>
            </a:r>
          </a:p>
          <a:p>
            <a:endParaRPr lang="en-US" sz="1600" dirty="0" smtClean="0">
              <a:solidFill>
                <a:srgbClr val="CC0066"/>
              </a:solidFill>
              <a:latin typeface="Cambria" pitchFamily="18" charset="0"/>
              <a:cs typeface="Times New Roman" pitchFamily="18" charset="0"/>
            </a:endParaRPr>
          </a:p>
          <a:p>
            <a:r>
              <a:rPr lang="en-US" sz="3000" dirty="0" err="1" smtClean="0">
                <a:solidFill>
                  <a:srgbClr val="CC0066"/>
                </a:solidFill>
                <a:latin typeface="Cambria" pitchFamily="18" charset="0"/>
                <a:cs typeface="Times New Roman" pitchFamily="18" charset="0"/>
              </a:rPr>
              <a:t>Catalase</a:t>
            </a:r>
            <a:r>
              <a:rPr lang="en-US" sz="3000" dirty="0" smtClean="0">
                <a:solidFill>
                  <a:srgbClr val="CC0066"/>
                </a:solidFill>
                <a:latin typeface="Cambria" pitchFamily="18" charset="0"/>
                <a:cs typeface="Times New Roman" pitchFamily="18" charset="0"/>
              </a:rPr>
              <a:t> is used for determination of heavy metals(Hg) and pesticides on basis of enzyme inhibition principle.</a:t>
            </a:r>
          </a:p>
          <a:p>
            <a:endParaRPr lang="en-US" sz="1600" dirty="0" smtClean="0">
              <a:solidFill>
                <a:srgbClr val="CC0066"/>
              </a:solidFill>
              <a:latin typeface="Cambria" pitchFamily="18" charset="0"/>
              <a:cs typeface="Times New Roman" pitchFamily="18" charset="0"/>
            </a:endParaRPr>
          </a:p>
          <a:p>
            <a:r>
              <a:rPr lang="en-US" sz="3000" dirty="0" smtClean="0">
                <a:solidFill>
                  <a:srgbClr val="CC0066"/>
                </a:solidFill>
                <a:latin typeface="Cambria" pitchFamily="18" charset="0"/>
                <a:cs typeface="Times New Roman" pitchFamily="18" charset="0"/>
              </a:rPr>
              <a:t>Glutathion S transferase is used to determine </a:t>
            </a:r>
            <a:r>
              <a:rPr lang="en-US" sz="3000" dirty="0" err="1" smtClean="0">
                <a:solidFill>
                  <a:srgbClr val="CC0066"/>
                </a:solidFill>
                <a:latin typeface="Cambria" pitchFamily="18" charset="0"/>
                <a:cs typeface="Times New Roman" pitchFamily="18" charset="0"/>
              </a:rPr>
              <a:t>capton</a:t>
            </a:r>
            <a:r>
              <a:rPr lang="en-US" sz="3000" dirty="0" smtClean="0">
                <a:solidFill>
                  <a:srgbClr val="CC0066"/>
                </a:solidFill>
                <a:latin typeface="Cambria" pitchFamily="18" charset="0"/>
                <a:cs typeface="Times New Roman" pitchFamily="18" charset="0"/>
              </a:rPr>
              <a:t> in water. </a:t>
            </a:r>
          </a:p>
          <a:p>
            <a:endParaRPr lang="en-US" sz="1600" dirty="0" smtClean="0">
              <a:solidFill>
                <a:srgbClr val="CC0066"/>
              </a:solidFill>
              <a:latin typeface="Cambria" pitchFamily="18" charset="0"/>
              <a:cs typeface="Times New Roman" pitchFamily="18" charset="0"/>
            </a:endParaRPr>
          </a:p>
          <a:p>
            <a:r>
              <a:rPr lang="en-US" sz="3000" dirty="0" smtClean="0">
                <a:solidFill>
                  <a:srgbClr val="CC0066"/>
                </a:solidFill>
                <a:latin typeface="Cambria" pitchFamily="18" charset="0"/>
                <a:cs typeface="Times New Roman" pitchFamily="18" charset="0"/>
              </a:rPr>
              <a:t>Bacterial proteases used in leather industries.</a:t>
            </a:r>
          </a:p>
          <a:p>
            <a:endParaRPr lang="en-IN" sz="3000" dirty="0" smtClean="0">
              <a:latin typeface="Cambria" pitchFamily="18" charset="0"/>
              <a:cs typeface="Times New Roman" pitchFamily="18" charset="0"/>
            </a:endParaRPr>
          </a:p>
          <a:p>
            <a:endParaRPr lang="en-IN" dirty="0">
              <a:latin typeface="Cambria" pitchFamily="18" charset="0"/>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25B21E"/>
          </a:solidFill>
        </p:spPr>
        <p:txBody>
          <a:bodyPr>
            <a:noAutofit/>
          </a:bodyPr>
          <a:lstStyle/>
          <a:p>
            <a:r>
              <a:rPr lang="en-US" sz="2800" b="1" u="sng" dirty="0" smtClean="0">
                <a:latin typeface="Times New Roman" pitchFamily="18" charset="0"/>
                <a:cs typeface="Times New Roman" pitchFamily="18" charset="0"/>
              </a:rPr>
              <a:t>Comparison of chemical and enzymatic process for hydrolysis of </a:t>
            </a:r>
            <a:r>
              <a:rPr lang="en-US" sz="2800" b="1" u="sng" dirty="0" err="1" smtClean="0">
                <a:latin typeface="Times New Roman" pitchFamily="18" charset="0"/>
                <a:cs typeface="Times New Roman" pitchFamily="18" charset="0"/>
              </a:rPr>
              <a:t>Pencillin</a:t>
            </a:r>
            <a:r>
              <a:rPr lang="en-US" sz="2800" b="1" u="sng" dirty="0" smtClean="0">
                <a:latin typeface="Times New Roman" pitchFamily="18" charset="0"/>
                <a:cs typeface="Times New Roman" pitchFamily="18" charset="0"/>
              </a:rPr>
              <a:t> G</a:t>
            </a:r>
            <a:endParaRPr lang="en-IN" sz="2800" b="1" u="sng" dirty="0">
              <a:latin typeface="Times New Roman" pitchFamily="18" charset="0"/>
              <a:cs typeface="Times New Roman" pitchFamily="18" charset="0"/>
            </a:endParaRPr>
          </a:p>
        </p:txBody>
      </p:sp>
      <p:sp>
        <p:nvSpPr>
          <p:cNvPr id="6" name="TextBox 5"/>
          <p:cNvSpPr txBox="1"/>
          <p:nvPr/>
        </p:nvSpPr>
        <p:spPr>
          <a:xfrm>
            <a:off x="6643702" y="6357958"/>
            <a:ext cx="2500298" cy="461665"/>
          </a:xfrm>
          <a:prstGeom prst="rect">
            <a:avLst/>
          </a:prstGeom>
          <a:noFill/>
        </p:spPr>
        <p:txBody>
          <a:bodyPr wrap="square" rtlCol="0">
            <a:spAutoFit/>
          </a:bodyPr>
          <a:lstStyle/>
          <a:p>
            <a:r>
              <a:rPr lang="en-US" sz="2400" b="1" i="1" dirty="0" smtClean="0">
                <a:latin typeface="Times New Roman" pitchFamily="18" charset="0"/>
                <a:cs typeface="Times New Roman" pitchFamily="18" charset="0"/>
              </a:rPr>
              <a:t>(</a:t>
            </a:r>
            <a:r>
              <a:rPr lang="en-US" sz="2400" b="1" i="1" dirty="0" err="1" smtClean="0">
                <a:latin typeface="Times New Roman" pitchFamily="18" charset="0"/>
                <a:cs typeface="Times New Roman" pitchFamily="18" charset="0"/>
              </a:rPr>
              <a:t>Mosbach</a:t>
            </a:r>
            <a:r>
              <a:rPr lang="en-US" sz="2400" b="1" i="1" dirty="0" smtClean="0">
                <a:latin typeface="Times New Roman" pitchFamily="18" charset="0"/>
                <a:cs typeface="Times New Roman" pitchFamily="18" charset="0"/>
              </a:rPr>
              <a:t>, 1976)</a:t>
            </a:r>
            <a:endParaRPr lang="en-IN" sz="2400" b="1" i="1" dirty="0">
              <a:latin typeface="Times New Roman" pitchFamily="18" charset="0"/>
              <a:cs typeface="Times New Roman" pitchFamily="18" charset="0"/>
            </a:endParaRPr>
          </a:p>
        </p:txBody>
      </p:sp>
      <p:pic>
        <p:nvPicPr>
          <p:cNvPr id="8" name="Content Placeholder 7" descr="Picture1.png"/>
          <p:cNvPicPr>
            <a:picLocks noGrp="1" noChangeAspect="1"/>
          </p:cNvPicPr>
          <p:nvPr>
            <p:ph idx="1"/>
          </p:nvPr>
        </p:nvPicPr>
        <p:blipFill>
          <a:blip r:embed="rId2"/>
          <a:stretch>
            <a:fillRect/>
          </a:stretch>
        </p:blipFill>
        <p:spPr>
          <a:xfrm>
            <a:off x="428596" y="1357298"/>
            <a:ext cx="8143932" cy="5000660"/>
          </a:xfrm>
        </p:spPr>
      </p:pic>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857232"/>
          </a:xfrm>
        </p:spPr>
        <p:txBody>
          <a:bodyPr>
            <a:normAutofit/>
          </a:bodyPr>
          <a:lstStyle/>
          <a:p>
            <a:pPr algn="l"/>
            <a:r>
              <a:rPr lang="en-US" b="1" u="sng" dirty="0" smtClean="0">
                <a:solidFill>
                  <a:srgbClr val="C00000"/>
                </a:solidFill>
                <a:latin typeface="Cambria" pitchFamily="18" charset="0"/>
                <a:cs typeface="Times New Roman" pitchFamily="18" charset="0"/>
              </a:rPr>
              <a:t>Future Prospects</a:t>
            </a:r>
            <a:endParaRPr lang="en-US" b="1" u="sng" dirty="0">
              <a:solidFill>
                <a:srgbClr val="C00000"/>
              </a:solidFill>
              <a:latin typeface="Cambria" pitchFamily="18" charset="0"/>
              <a:cs typeface="Times New Roman" pitchFamily="18" charset="0"/>
            </a:endParaRPr>
          </a:p>
        </p:txBody>
      </p:sp>
      <p:sp>
        <p:nvSpPr>
          <p:cNvPr id="3" name="Content Placeholder 2"/>
          <p:cNvSpPr>
            <a:spLocks noGrp="1"/>
          </p:cNvSpPr>
          <p:nvPr>
            <p:ph idx="1"/>
          </p:nvPr>
        </p:nvSpPr>
        <p:spPr>
          <a:xfrm>
            <a:off x="0" y="1160465"/>
            <a:ext cx="9144000" cy="5268931"/>
          </a:xfrm>
        </p:spPr>
        <p:txBody>
          <a:bodyPr>
            <a:noAutofit/>
          </a:bodyPr>
          <a:lstStyle/>
          <a:p>
            <a:pPr algn="just"/>
            <a:r>
              <a:rPr lang="en-US" sz="3000" dirty="0" smtClean="0">
                <a:solidFill>
                  <a:srgbClr val="002060"/>
                </a:solidFill>
                <a:latin typeface="Cambria" pitchFamily="18" charset="0"/>
                <a:cs typeface="Times New Roman" pitchFamily="18" charset="0"/>
              </a:rPr>
              <a:t>Although the best method of immobilization might differ from enzyme to enzyme, from application to application and from carrier to carrier, but the criteria for assessing the robustness of enzymes remain the same.</a:t>
            </a:r>
          </a:p>
          <a:p>
            <a:pPr algn="just"/>
            <a:endParaRPr lang="en-US" sz="1800" dirty="0" smtClean="0">
              <a:solidFill>
                <a:srgbClr val="002060"/>
              </a:solidFill>
              <a:latin typeface="Cambria" pitchFamily="18" charset="0"/>
              <a:cs typeface="Times New Roman" pitchFamily="18" charset="0"/>
            </a:endParaRPr>
          </a:p>
          <a:p>
            <a:pPr algn="just"/>
            <a:r>
              <a:rPr lang="en-US" sz="3000" dirty="0" smtClean="0">
                <a:solidFill>
                  <a:srgbClr val="002060"/>
                </a:solidFill>
                <a:latin typeface="Cambria" pitchFamily="18" charset="0"/>
                <a:cs typeface="Times New Roman" pitchFamily="18" charset="0"/>
              </a:rPr>
              <a:t>So the focus should be the development of a new method that combines the advantages of carrier-bound and carrier-free methods which provide high enzyme loading, high retention of activity and broad reactor configurations.</a:t>
            </a:r>
          </a:p>
          <a:p>
            <a:endParaRPr lang="en-US" sz="3000" dirty="0">
              <a:latin typeface="Cambria"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928670"/>
          </a:xfrm>
        </p:spPr>
        <p:txBody>
          <a:bodyPr>
            <a:normAutofit/>
          </a:bodyPr>
          <a:lstStyle/>
          <a:p>
            <a:pPr algn="l"/>
            <a:r>
              <a:rPr lang="en-US" b="1" u="sng" dirty="0" smtClean="0">
                <a:solidFill>
                  <a:srgbClr val="C00000"/>
                </a:solidFill>
                <a:latin typeface="Cambria" pitchFamily="18" charset="0"/>
                <a:cs typeface="Times New Roman" pitchFamily="18" charset="0"/>
              </a:rPr>
              <a:t>Conclusion</a:t>
            </a:r>
            <a:endParaRPr lang="en-US" b="1" u="sng" dirty="0">
              <a:solidFill>
                <a:srgbClr val="C00000"/>
              </a:solidFill>
              <a:latin typeface="Cambria" pitchFamily="18" charset="0"/>
              <a:cs typeface="Times New Roman" pitchFamily="18" charset="0"/>
            </a:endParaRPr>
          </a:p>
        </p:txBody>
      </p:sp>
      <p:sp>
        <p:nvSpPr>
          <p:cNvPr id="3" name="Content Placeholder 2"/>
          <p:cNvSpPr>
            <a:spLocks noGrp="1"/>
          </p:cNvSpPr>
          <p:nvPr>
            <p:ph idx="1"/>
          </p:nvPr>
        </p:nvSpPr>
        <p:spPr>
          <a:xfrm>
            <a:off x="0" y="1071546"/>
            <a:ext cx="9144000" cy="5786454"/>
          </a:xfrm>
        </p:spPr>
        <p:txBody>
          <a:bodyPr>
            <a:normAutofit/>
          </a:bodyPr>
          <a:lstStyle/>
          <a:p>
            <a:pPr algn="just"/>
            <a:endParaRPr lang="en-US" sz="3000" dirty="0" smtClean="0">
              <a:latin typeface="Cambria" pitchFamily="18" charset="0"/>
              <a:cs typeface="Times New Roman" pitchFamily="18" charset="0"/>
            </a:endParaRPr>
          </a:p>
          <a:p>
            <a:pPr algn="just"/>
            <a:r>
              <a:rPr lang="en-US" sz="3000" dirty="0" smtClean="0">
                <a:solidFill>
                  <a:srgbClr val="002060"/>
                </a:solidFill>
                <a:latin typeface="Cambria" pitchFamily="18" charset="0"/>
                <a:cs typeface="Times New Roman" pitchFamily="18" charset="0"/>
              </a:rPr>
              <a:t>Immobilization technology will continue to create exciting new opportunities for commercial  development  / profits in a wide range of industrial sectors including healthcare and medicine, food technology, agriculture  </a:t>
            </a:r>
            <a:r>
              <a:rPr lang="en-US" sz="3000" i="1" dirty="0" smtClean="0">
                <a:solidFill>
                  <a:srgbClr val="002060"/>
                </a:solidFill>
                <a:latin typeface="Cambria" pitchFamily="18" charset="0"/>
                <a:cs typeface="Times New Roman" pitchFamily="18" charset="0"/>
              </a:rPr>
              <a:t>etc.</a:t>
            </a:r>
          </a:p>
          <a:p>
            <a:pPr algn="just">
              <a:buNone/>
            </a:pPr>
            <a:r>
              <a:rPr lang="en-US" sz="3000" i="1" dirty="0" smtClean="0">
                <a:solidFill>
                  <a:srgbClr val="002060"/>
                </a:solidFill>
                <a:latin typeface="Cambria" pitchFamily="18" charset="0"/>
                <a:cs typeface="Times New Roman" pitchFamily="18" charset="0"/>
              </a:rPr>
              <a:t> </a:t>
            </a:r>
          </a:p>
          <a:p>
            <a:pPr algn="just"/>
            <a:r>
              <a:rPr lang="en-US" sz="3000" dirty="0" smtClean="0">
                <a:solidFill>
                  <a:srgbClr val="002060"/>
                </a:solidFill>
                <a:latin typeface="Cambria" pitchFamily="18" charset="0"/>
                <a:cs typeface="Times New Roman" pitchFamily="18" charset="0"/>
              </a:rPr>
              <a:t>Thus, immobilization technology offers a great deal of hope for solving many of the problems our world </a:t>
            </a:r>
            <a:r>
              <a:rPr lang="en-US" sz="3000" dirty="0" err="1" smtClean="0">
                <a:solidFill>
                  <a:srgbClr val="002060"/>
                </a:solidFill>
                <a:latin typeface="Cambria" pitchFamily="18" charset="0"/>
                <a:cs typeface="Times New Roman" pitchFamily="18" charset="0"/>
              </a:rPr>
              <a:t>facesǃ</a:t>
            </a:r>
            <a:endParaRPr lang="en-US" sz="3000" dirty="0">
              <a:solidFill>
                <a:srgbClr val="002060"/>
              </a:solidFill>
              <a:latin typeface="Cambria"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WordArt 2"/>
          <p:cNvSpPr>
            <a:spLocks noChangeArrowheads="1" noChangeShapeType="1" noTextEdit="1"/>
          </p:cNvSpPr>
          <p:nvPr/>
        </p:nvSpPr>
        <p:spPr bwMode="auto">
          <a:xfrm>
            <a:off x="1214414" y="2357430"/>
            <a:ext cx="6858000" cy="1447800"/>
          </a:xfrm>
          <a:prstGeom prst="rect">
            <a:avLst/>
          </a:prstGeom>
        </p:spPr>
        <p:txBody>
          <a:bodyPr wrap="none" fromWordArt="1">
            <a:prstTxWarp prst="textWave1">
              <a:avLst>
                <a:gd name="adj1" fmla="val 13005"/>
                <a:gd name="adj2" fmla="val 0"/>
              </a:avLst>
            </a:prstTxWarp>
          </a:bodyPr>
          <a:lstStyle/>
          <a:p>
            <a:pPr algn="ctr"/>
            <a:endParaRPr lang="en-IN" sz="3600" kern="10" dirty="0">
              <a:ln w="12700">
                <a:noFill/>
                <a:round/>
                <a:headEnd/>
                <a:tailEnd/>
              </a:ln>
              <a:solidFill>
                <a:srgbClr val="800000"/>
              </a:solidFill>
              <a:latin typeface="Times New Roman" pitchFamily="18" charset="0"/>
              <a:cs typeface="Times New Roman" pitchFamily="18" charset="0"/>
            </a:endParaRPr>
          </a:p>
        </p:txBody>
      </p:sp>
      <p:sp>
        <p:nvSpPr>
          <p:cNvPr id="3" name="Rectangle 2"/>
          <p:cNvSpPr/>
          <p:nvPr/>
        </p:nvSpPr>
        <p:spPr>
          <a:xfrm>
            <a:off x="1142976" y="2462751"/>
            <a:ext cx="6929486" cy="1323439"/>
          </a:xfrm>
          <a:prstGeom prst="rect">
            <a:avLst/>
          </a:prstGeom>
          <a:solidFill>
            <a:schemeClr val="bg1"/>
          </a:solidFill>
          <a:ln w="57150" cmpd="thickThin">
            <a:solidFill>
              <a:srgbClr val="0070C0"/>
            </a:solidFill>
          </a:ln>
          <a:effectLst>
            <a:innerShdw blurRad="114300">
              <a:prstClr val="black"/>
            </a:innerShdw>
          </a:effectLst>
        </p:spPr>
        <p:txBody>
          <a:bodyPr wrap="square" lIns="91440" tIns="45720" rIns="91440" bIns="45720">
            <a:spAutoFit/>
          </a:bodyPr>
          <a:lstStyle/>
          <a:p>
            <a:pPr algn="ctr"/>
            <a:r>
              <a:rPr lang="en-US" sz="8000"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THANK </a:t>
            </a:r>
            <a:r>
              <a:rPr lang="en-US" sz="8000"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latin typeface="Cambria" pitchFamily="18" charset="0"/>
              </a:rPr>
              <a:t>YOU</a:t>
            </a:r>
            <a:endParaRPr lang="en-US" sz="8000" b="1" dirty="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rgbClr val="25B21E"/>
          </a:solidFill>
        </p:spPr>
        <p:txBody>
          <a:bodyPr>
            <a:normAutofit/>
          </a:bodyPr>
          <a:lstStyle/>
          <a:p>
            <a:endParaRPr lang="en-US" sz="2800" dirty="0" smtClean="0">
              <a:latin typeface="Cambria" pitchFamily="18" charset="0"/>
              <a:cs typeface="Times New Roman" pitchFamily="18" charset="0"/>
            </a:endParaRPr>
          </a:p>
          <a:p>
            <a:endParaRPr lang="en-US" sz="2800" dirty="0" smtClean="0">
              <a:latin typeface="Cambria" pitchFamily="18" charset="0"/>
              <a:cs typeface="Times New Roman" pitchFamily="18" charset="0"/>
            </a:endParaRPr>
          </a:p>
          <a:p>
            <a:r>
              <a:rPr lang="en-US" sz="2800" dirty="0" err="1" smtClean="0">
                <a:latin typeface="Cambria" pitchFamily="18" charset="0"/>
                <a:cs typeface="Times New Roman" pitchFamily="18" charset="0"/>
              </a:rPr>
              <a:t>Aminoacylase</a:t>
            </a:r>
            <a:r>
              <a:rPr lang="en-US" sz="2800" dirty="0" smtClean="0">
                <a:latin typeface="Cambria" pitchFamily="18" charset="0"/>
                <a:cs typeface="Times New Roman" pitchFamily="18" charset="0"/>
              </a:rPr>
              <a:t>  immobilized on DEAE-</a:t>
            </a:r>
            <a:r>
              <a:rPr lang="en-US" sz="2800" dirty="0" err="1" smtClean="0">
                <a:latin typeface="Cambria" pitchFamily="18" charset="0"/>
                <a:cs typeface="Times New Roman" pitchFamily="18" charset="0"/>
              </a:rPr>
              <a:t>sephadex</a:t>
            </a:r>
            <a:r>
              <a:rPr lang="en-US" sz="2800" dirty="0" smtClean="0">
                <a:latin typeface="Cambria" pitchFamily="18" charset="0"/>
                <a:cs typeface="Times New Roman" pitchFamily="18" charset="0"/>
              </a:rPr>
              <a:t> used for production of L-</a:t>
            </a:r>
            <a:r>
              <a:rPr lang="en-US" sz="2800" dirty="0" err="1" smtClean="0">
                <a:latin typeface="Cambria" pitchFamily="18" charset="0"/>
                <a:cs typeface="Times New Roman" pitchFamily="18" charset="0"/>
              </a:rPr>
              <a:t>aminoacid</a:t>
            </a:r>
            <a:r>
              <a:rPr lang="en-US" sz="2800" dirty="0" smtClean="0">
                <a:latin typeface="Cambria" pitchFamily="18" charset="0"/>
                <a:cs typeface="Times New Roman" pitchFamily="18" charset="0"/>
              </a:rPr>
              <a:t> (</a:t>
            </a:r>
            <a:r>
              <a:rPr lang="en-US" sz="2800" dirty="0" err="1" smtClean="0">
                <a:latin typeface="Cambria" pitchFamily="18" charset="0"/>
                <a:cs typeface="Times New Roman" pitchFamily="18" charset="0"/>
              </a:rPr>
              <a:t>Chibata</a:t>
            </a:r>
            <a:r>
              <a:rPr lang="en-US" sz="2800" dirty="0" smtClean="0">
                <a:latin typeface="Cambria" pitchFamily="18" charset="0"/>
                <a:cs typeface="Times New Roman" pitchFamily="18" charset="0"/>
              </a:rPr>
              <a:t>, </a:t>
            </a:r>
            <a:r>
              <a:rPr lang="en-US" sz="2800" i="1" dirty="0" smtClean="0">
                <a:latin typeface="Cambria" pitchFamily="18" charset="0"/>
                <a:cs typeface="Times New Roman" pitchFamily="18" charset="0"/>
              </a:rPr>
              <a:t>et al</a:t>
            </a:r>
            <a:r>
              <a:rPr lang="en-US" sz="2800" dirty="0" smtClean="0">
                <a:latin typeface="Cambria" pitchFamily="18" charset="0"/>
                <a:cs typeface="Times New Roman" pitchFamily="18" charset="0"/>
              </a:rPr>
              <a:t>., 1967).</a:t>
            </a:r>
          </a:p>
          <a:p>
            <a:endParaRPr lang="en-US" sz="2800" dirty="0" smtClean="0">
              <a:latin typeface="Cambria" pitchFamily="18" charset="0"/>
              <a:cs typeface="Times New Roman" pitchFamily="18" charset="0"/>
            </a:endParaRPr>
          </a:p>
          <a:p>
            <a:r>
              <a:rPr lang="en-US" sz="2800" dirty="0" smtClean="0">
                <a:latin typeface="Cambria" pitchFamily="18" charset="0"/>
                <a:cs typeface="Times New Roman" pitchFamily="18" charset="0"/>
              </a:rPr>
              <a:t>Immobilized penicillin G </a:t>
            </a:r>
            <a:r>
              <a:rPr lang="en-US" sz="2800" dirty="0" err="1" smtClean="0">
                <a:latin typeface="Cambria" pitchFamily="18" charset="0"/>
                <a:cs typeface="Times New Roman" pitchFamily="18" charset="0"/>
              </a:rPr>
              <a:t>acylase</a:t>
            </a:r>
            <a:r>
              <a:rPr lang="en-US" sz="2800" dirty="0" smtClean="0">
                <a:latin typeface="Cambria" pitchFamily="18" charset="0"/>
                <a:cs typeface="Times New Roman" pitchFamily="18" charset="0"/>
              </a:rPr>
              <a:t> for production </a:t>
            </a:r>
            <a:r>
              <a:rPr lang="en-US" sz="2800" dirty="0" smtClean="0">
                <a:latin typeface="Cambria" pitchFamily="18" charset="0"/>
                <a:cs typeface="Times New Roman" pitchFamily="18" charset="0"/>
              </a:rPr>
              <a:t>6-APA (</a:t>
            </a:r>
            <a:r>
              <a:rPr lang="en-US" sz="2800" dirty="0" smtClean="0">
                <a:latin typeface="Cambria" pitchFamily="18" charset="0"/>
                <a:cs typeface="Times New Roman" pitchFamily="18" charset="0"/>
              </a:rPr>
              <a:t>intermediate in synthesis of semi-synthetic antibiotics) (</a:t>
            </a:r>
            <a:r>
              <a:rPr lang="en-US" sz="2800" dirty="0" err="1" smtClean="0">
                <a:latin typeface="Cambria" pitchFamily="18" charset="0"/>
                <a:cs typeface="Times New Roman" pitchFamily="18" charset="0"/>
              </a:rPr>
              <a:t>Mosbach</a:t>
            </a:r>
            <a:r>
              <a:rPr lang="en-US" sz="2800" dirty="0" smtClean="0">
                <a:latin typeface="Cambria" pitchFamily="18" charset="0"/>
                <a:cs typeface="Times New Roman" pitchFamily="18" charset="0"/>
              </a:rPr>
              <a:t>, 1976).</a:t>
            </a:r>
          </a:p>
          <a:p>
            <a:endParaRPr lang="en-US" sz="2800" dirty="0" smtClean="0">
              <a:latin typeface="Cambria" pitchFamily="18" charset="0"/>
              <a:cs typeface="Times New Roman" pitchFamily="18" charset="0"/>
            </a:endParaRPr>
          </a:p>
          <a:p>
            <a:r>
              <a:rPr lang="en-US" sz="2800" dirty="0" smtClean="0">
                <a:latin typeface="Cambria" pitchFamily="18" charset="0"/>
                <a:cs typeface="Times New Roman" pitchFamily="18" charset="0"/>
              </a:rPr>
              <a:t>Immobilized glucose </a:t>
            </a:r>
            <a:r>
              <a:rPr lang="en-US" sz="2800" dirty="0" err="1" smtClean="0">
                <a:latin typeface="Cambria" pitchFamily="18" charset="0"/>
                <a:cs typeface="Times New Roman" pitchFamily="18" charset="0"/>
              </a:rPr>
              <a:t>isomerase</a:t>
            </a:r>
            <a:r>
              <a:rPr lang="en-US" sz="2800" dirty="0" smtClean="0">
                <a:latin typeface="Cambria" pitchFamily="18" charset="0"/>
                <a:cs typeface="Times New Roman" pitchFamily="18" charset="0"/>
              </a:rPr>
              <a:t> for production of fructose syrup (Messing &amp; Filbert, 1975). </a:t>
            </a:r>
          </a:p>
          <a:p>
            <a:endParaRPr lang="en-US" sz="2800" dirty="0" smtClean="0">
              <a:solidFill>
                <a:srgbClr val="FF0000"/>
              </a:solidFill>
              <a:latin typeface="Cambria" pitchFamily="18" charset="0"/>
              <a:cs typeface="Times New Roman" pitchFamily="18" charset="0"/>
            </a:endParaRPr>
          </a:p>
          <a:p>
            <a:endParaRPr lang="en-US" sz="2800" dirty="0" smtClean="0">
              <a:solidFill>
                <a:srgbClr val="FF0000"/>
              </a:solidFill>
              <a:latin typeface="Cambria" pitchFamily="18" charset="0"/>
              <a:cs typeface="Times New Roman" pitchFamily="18" charset="0"/>
            </a:endParaRPr>
          </a:p>
          <a:p>
            <a:endParaRPr lang="en-US" sz="2800" dirty="0">
              <a:latin typeface="Cambria" pitchFamily="18"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rgbClr val="25B21E"/>
          </a:solidFill>
        </p:spPr>
        <p:txBody>
          <a:bodyPr/>
          <a:lstStyle/>
          <a:p>
            <a:endParaRPr lang="en-US" sz="2800" dirty="0" smtClean="0">
              <a:latin typeface="Cambria" pitchFamily="18" charset="0"/>
              <a:cs typeface="Times New Roman" pitchFamily="18" charset="0"/>
            </a:endParaRPr>
          </a:p>
          <a:p>
            <a:endParaRPr lang="en-US" sz="2800" dirty="0" smtClean="0">
              <a:latin typeface="Cambria" pitchFamily="18" charset="0"/>
              <a:cs typeface="Times New Roman" pitchFamily="18" charset="0"/>
            </a:endParaRPr>
          </a:p>
          <a:p>
            <a:r>
              <a:rPr lang="en-US" sz="2800" dirty="0" smtClean="0">
                <a:latin typeface="Cambria" pitchFamily="18" charset="0"/>
                <a:cs typeface="Times New Roman" pitchFamily="18" charset="0"/>
              </a:rPr>
              <a:t>Obtained  higher activity by chemical modification of enzymes(with PEG) (</a:t>
            </a:r>
            <a:r>
              <a:rPr lang="en-US" sz="2800" dirty="0" err="1" smtClean="0">
                <a:latin typeface="Cambria" pitchFamily="18" charset="0"/>
                <a:cs typeface="Times New Roman" pitchFamily="18" charset="0"/>
              </a:rPr>
              <a:t>Takabaskal</a:t>
            </a:r>
            <a:r>
              <a:rPr lang="en-US" sz="2800" dirty="0" smtClean="0">
                <a:latin typeface="Cambria" pitchFamily="18" charset="0"/>
                <a:cs typeface="Times New Roman" pitchFamily="18" charset="0"/>
              </a:rPr>
              <a:t>, 1984).</a:t>
            </a:r>
            <a:endParaRPr lang="en-IN" sz="2800" dirty="0" smtClean="0">
              <a:latin typeface="Cambria" pitchFamily="18" charset="0"/>
              <a:cs typeface="Times New Roman" pitchFamily="18" charset="0"/>
            </a:endParaRPr>
          </a:p>
          <a:p>
            <a:endParaRPr lang="en-US" sz="2800" dirty="0" smtClean="0">
              <a:latin typeface="Cambria" pitchFamily="18" charset="0"/>
              <a:cs typeface="Times New Roman" pitchFamily="18" charset="0"/>
            </a:endParaRPr>
          </a:p>
          <a:p>
            <a:r>
              <a:rPr lang="en-US" sz="2800" dirty="0" smtClean="0">
                <a:latin typeface="Cambria" pitchFamily="18" charset="0"/>
                <a:cs typeface="Times New Roman" pitchFamily="18" charset="0"/>
              </a:rPr>
              <a:t>Increase in optimum temperature of epoxy </a:t>
            </a:r>
            <a:r>
              <a:rPr lang="en-US" sz="2800" dirty="0" err="1" smtClean="0">
                <a:latin typeface="Cambria" pitchFamily="18" charset="0"/>
                <a:cs typeface="Times New Roman" pitchFamily="18" charset="0"/>
              </a:rPr>
              <a:t>hydrolase</a:t>
            </a:r>
            <a:r>
              <a:rPr lang="en-US" sz="2800" dirty="0" smtClean="0">
                <a:latin typeface="Cambria" pitchFamily="18" charset="0"/>
                <a:cs typeface="Times New Roman" pitchFamily="18" charset="0"/>
              </a:rPr>
              <a:t> (35-45</a:t>
            </a:r>
            <a:r>
              <a:rPr lang="en-US" sz="2800" baseline="30000" dirty="0" smtClean="0">
                <a:latin typeface="Cambria" pitchFamily="18" charset="0"/>
                <a:cs typeface="Times New Roman" pitchFamily="18" charset="0"/>
              </a:rPr>
              <a:t>o </a:t>
            </a:r>
            <a:r>
              <a:rPr lang="en-US" sz="2800" dirty="0" smtClean="0">
                <a:latin typeface="Cambria" pitchFamily="18" charset="0"/>
                <a:cs typeface="Times New Roman" pitchFamily="18" charset="0"/>
              </a:rPr>
              <a:t>C) using Triton </a:t>
            </a:r>
            <a:r>
              <a:rPr lang="en-US" sz="2800" dirty="0" smtClean="0">
                <a:latin typeface="Cambria" pitchFamily="18" charset="0"/>
                <a:cs typeface="Times New Roman" pitchFamily="18" charset="0"/>
              </a:rPr>
              <a:t>X-100 (</a:t>
            </a:r>
            <a:r>
              <a:rPr lang="en-US" sz="2800" dirty="0" err="1" smtClean="0">
                <a:latin typeface="Cambria" pitchFamily="18" charset="0"/>
                <a:cs typeface="Times New Roman" pitchFamily="18" charset="0"/>
              </a:rPr>
              <a:t>Ursini</a:t>
            </a:r>
            <a:r>
              <a:rPr lang="en-US" sz="2800" dirty="0" smtClean="0">
                <a:latin typeface="Cambria" pitchFamily="18" charset="0"/>
                <a:cs typeface="Times New Roman" pitchFamily="18" charset="0"/>
              </a:rPr>
              <a:t> </a:t>
            </a:r>
            <a:r>
              <a:rPr lang="en-US" sz="2800" i="1" dirty="0" smtClean="0">
                <a:latin typeface="Cambria" pitchFamily="18" charset="0"/>
                <a:cs typeface="Times New Roman" pitchFamily="18" charset="0"/>
              </a:rPr>
              <a:t>et al</a:t>
            </a:r>
            <a:r>
              <a:rPr lang="en-US" sz="2800" dirty="0" smtClean="0">
                <a:latin typeface="Cambria" pitchFamily="18" charset="0"/>
                <a:cs typeface="Times New Roman" pitchFamily="18" charset="0"/>
              </a:rPr>
              <a:t>., 1999).</a:t>
            </a:r>
          </a:p>
          <a:p>
            <a:endParaRPr lang="en-US" sz="2800" dirty="0" smtClean="0">
              <a:latin typeface="Cambria" pitchFamily="18" charset="0"/>
              <a:cs typeface="Times New Roman" pitchFamily="18" charset="0"/>
            </a:endParaRPr>
          </a:p>
          <a:p>
            <a:r>
              <a:rPr lang="en-US" sz="2800" dirty="0" smtClean="0">
                <a:latin typeface="Cambria" pitchFamily="18" charset="0"/>
                <a:cs typeface="Times New Roman" pitchFamily="18" charset="0"/>
              </a:rPr>
              <a:t>Development of cross-linked enzyme crystals (CLEC) suitable for both organic and aqueous </a:t>
            </a:r>
            <a:r>
              <a:rPr lang="en-US" sz="2800" dirty="0" smtClean="0">
                <a:latin typeface="Cambria" pitchFamily="18" charset="0"/>
                <a:cs typeface="Times New Roman" pitchFamily="18" charset="0"/>
              </a:rPr>
              <a:t>media (</a:t>
            </a:r>
            <a:r>
              <a:rPr lang="en-US" sz="2800" dirty="0" smtClean="0">
                <a:latin typeface="Cambria" pitchFamily="18" charset="0"/>
                <a:cs typeface="Times New Roman" pitchFamily="18" charset="0"/>
              </a:rPr>
              <a:t>Cao and </a:t>
            </a:r>
            <a:r>
              <a:rPr lang="en-US" sz="2800" dirty="0" err="1" smtClean="0">
                <a:latin typeface="Cambria" pitchFamily="18" charset="0"/>
                <a:cs typeface="Times New Roman" pitchFamily="18" charset="0"/>
              </a:rPr>
              <a:t>Elzinga</a:t>
            </a:r>
            <a:r>
              <a:rPr lang="en-US" sz="2800" dirty="0" smtClean="0">
                <a:latin typeface="Cambria" pitchFamily="18" charset="0"/>
                <a:cs typeface="Times New Roman" pitchFamily="18" charset="0"/>
              </a:rPr>
              <a:t>, 2003).</a:t>
            </a:r>
          </a:p>
          <a:p>
            <a:endParaRPr lang="en-US" dirty="0">
              <a:latin typeface="Cambria" pitchFamily="18"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928670"/>
          </a:xfrm>
          <a:solidFill>
            <a:srgbClr val="FFFF00"/>
          </a:solidFill>
        </p:spPr>
        <p:txBody>
          <a:bodyPr>
            <a:noAutofit/>
          </a:bodyPr>
          <a:lstStyle/>
          <a:p>
            <a:pPr algn="l"/>
            <a:r>
              <a:rPr lang="en-US" b="1" u="sng" dirty="0" smtClean="0">
                <a:latin typeface="Cambria" pitchFamily="18" charset="0"/>
                <a:cs typeface="Times New Roman" pitchFamily="18" charset="0"/>
              </a:rPr>
              <a:t>Purpose</a:t>
            </a:r>
            <a:endParaRPr lang="en-IN" dirty="0">
              <a:latin typeface="Cambria" pitchFamily="18" charset="0"/>
            </a:endParaRPr>
          </a:p>
        </p:txBody>
      </p:sp>
      <p:sp>
        <p:nvSpPr>
          <p:cNvPr id="3" name="Subtitle 2"/>
          <p:cNvSpPr>
            <a:spLocks noGrp="1"/>
          </p:cNvSpPr>
          <p:nvPr>
            <p:ph type="subTitle" idx="1"/>
          </p:nvPr>
        </p:nvSpPr>
        <p:spPr>
          <a:xfrm>
            <a:off x="0" y="928670"/>
            <a:ext cx="9144000" cy="5929330"/>
          </a:xfrm>
          <a:solidFill>
            <a:srgbClr val="25B21E"/>
          </a:solidFill>
        </p:spPr>
        <p:txBody>
          <a:bodyPr>
            <a:noAutofit/>
          </a:bodyPr>
          <a:lstStyle/>
          <a:p>
            <a:pPr marL="514350" indent="-514350" algn="just">
              <a:lnSpc>
                <a:spcPct val="80000"/>
              </a:lnSpc>
            </a:pPr>
            <a:endParaRPr lang="en-US" sz="2800" dirty="0" smtClean="0">
              <a:solidFill>
                <a:schemeClr val="tx1"/>
              </a:solidFill>
              <a:latin typeface="Cambria" pitchFamily="18" charset="0"/>
              <a:cs typeface="Times New Roman" pitchFamily="18" charset="0"/>
            </a:endParaRPr>
          </a:p>
          <a:p>
            <a:pPr marL="514350" indent="-514350" algn="just">
              <a:lnSpc>
                <a:spcPct val="80000"/>
              </a:lnSpc>
              <a:buFont typeface="Arial" pitchFamily="34" charset="0"/>
              <a:buChar char="•"/>
            </a:pPr>
            <a:r>
              <a:rPr lang="en-US" sz="2800" dirty="0" smtClean="0">
                <a:solidFill>
                  <a:schemeClr val="tx1"/>
                </a:solidFill>
                <a:latin typeface="Cambria" pitchFamily="18" charset="0"/>
                <a:cs typeface="Times New Roman" pitchFamily="18" charset="0"/>
              </a:rPr>
              <a:t>Re-use of enzymes for many reaction cycles.</a:t>
            </a:r>
          </a:p>
          <a:p>
            <a:pPr marL="514350" indent="-514350" algn="just">
              <a:lnSpc>
                <a:spcPct val="80000"/>
              </a:lnSpc>
              <a:buFont typeface="Arial" pitchFamily="34" charset="0"/>
              <a:buChar char="•"/>
            </a:pPr>
            <a:endParaRPr lang="en-US" sz="2800" dirty="0" smtClean="0">
              <a:solidFill>
                <a:schemeClr val="tx1"/>
              </a:solidFill>
              <a:latin typeface="Cambria" pitchFamily="18" charset="0"/>
              <a:cs typeface="Times New Roman" pitchFamily="18" charset="0"/>
            </a:endParaRPr>
          </a:p>
          <a:p>
            <a:pPr marL="514350" indent="-514350" algn="just">
              <a:lnSpc>
                <a:spcPct val="80000"/>
              </a:lnSpc>
              <a:buFont typeface="Arial" pitchFamily="34" charset="0"/>
              <a:buChar char="•"/>
            </a:pPr>
            <a:r>
              <a:rPr lang="en-US" sz="2800" dirty="0" smtClean="0">
                <a:solidFill>
                  <a:schemeClr val="tx1"/>
                </a:solidFill>
                <a:latin typeface="Cambria" pitchFamily="18" charset="0"/>
                <a:cs typeface="Times New Roman" pitchFamily="18" charset="0"/>
              </a:rPr>
              <a:t>Ability of enzymes to provide pure products. </a:t>
            </a:r>
          </a:p>
          <a:p>
            <a:pPr marL="514350" indent="-514350" algn="just">
              <a:lnSpc>
                <a:spcPct val="80000"/>
              </a:lnSpc>
              <a:buFont typeface="Arial" pitchFamily="34" charset="0"/>
              <a:buChar char="•"/>
            </a:pPr>
            <a:endParaRPr lang="en-US" sz="2800" dirty="0" smtClean="0">
              <a:solidFill>
                <a:schemeClr val="tx1"/>
              </a:solidFill>
              <a:latin typeface="Cambria" pitchFamily="18" charset="0"/>
              <a:cs typeface="Times New Roman" pitchFamily="18" charset="0"/>
            </a:endParaRPr>
          </a:p>
          <a:p>
            <a:pPr marL="514350" indent="-514350" algn="just">
              <a:lnSpc>
                <a:spcPct val="80000"/>
              </a:lnSpc>
              <a:buFont typeface="Arial" pitchFamily="34" charset="0"/>
              <a:buChar char="•"/>
            </a:pPr>
            <a:r>
              <a:rPr lang="en-US" sz="2800" dirty="0" smtClean="0">
                <a:solidFill>
                  <a:schemeClr val="tx1"/>
                </a:solidFill>
                <a:latin typeface="Cambria" pitchFamily="18" charset="0"/>
                <a:cs typeface="Times New Roman" pitchFamily="18" charset="0"/>
              </a:rPr>
              <a:t>Lowering the total production cost of enzyme mediated reactions.</a:t>
            </a:r>
          </a:p>
          <a:p>
            <a:pPr marL="514350" indent="-514350" algn="just">
              <a:lnSpc>
                <a:spcPct val="80000"/>
              </a:lnSpc>
              <a:buFont typeface="Arial" pitchFamily="34" charset="0"/>
              <a:buChar char="•"/>
            </a:pPr>
            <a:endParaRPr lang="en-US" sz="2800" dirty="0" smtClean="0">
              <a:solidFill>
                <a:schemeClr val="tx1"/>
              </a:solidFill>
              <a:latin typeface="Cambria" pitchFamily="18" charset="0"/>
              <a:cs typeface="Times New Roman" pitchFamily="18" charset="0"/>
            </a:endParaRPr>
          </a:p>
          <a:p>
            <a:pPr marL="514350" indent="-514350" algn="just">
              <a:lnSpc>
                <a:spcPct val="80000"/>
              </a:lnSpc>
              <a:buFont typeface="Arial" pitchFamily="34" charset="0"/>
              <a:buChar char="•"/>
            </a:pPr>
            <a:r>
              <a:rPr lang="en-US" sz="2800" dirty="0" smtClean="0">
                <a:solidFill>
                  <a:schemeClr val="tx1"/>
                </a:solidFill>
                <a:latin typeface="Cambria" pitchFamily="18" charset="0"/>
                <a:cs typeface="Times New Roman" pitchFamily="18" charset="0"/>
              </a:rPr>
              <a:t>Minimize the enzymes lost in the product.</a:t>
            </a:r>
          </a:p>
          <a:p>
            <a:pPr marL="514350" indent="-514350" algn="just">
              <a:lnSpc>
                <a:spcPct val="80000"/>
              </a:lnSpc>
              <a:buFont typeface="Arial" pitchFamily="34" charset="0"/>
              <a:buChar char="•"/>
            </a:pPr>
            <a:endParaRPr lang="en-US" sz="2800" dirty="0" smtClean="0">
              <a:solidFill>
                <a:schemeClr val="tx1"/>
              </a:solidFill>
              <a:latin typeface="Cambria" pitchFamily="18" charset="0"/>
              <a:cs typeface="Times New Roman" pitchFamily="18" charset="0"/>
            </a:endParaRPr>
          </a:p>
          <a:p>
            <a:pPr marL="514350" indent="-514350" algn="just">
              <a:lnSpc>
                <a:spcPct val="80000"/>
              </a:lnSpc>
              <a:buFont typeface="Arial" pitchFamily="34" charset="0"/>
              <a:buChar char="•"/>
            </a:pPr>
            <a:r>
              <a:rPr lang="en-US" sz="2800" dirty="0" smtClean="0">
                <a:solidFill>
                  <a:schemeClr val="tx1"/>
                </a:solidFill>
                <a:latin typeface="Cambria" pitchFamily="18" charset="0"/>
                <a:cs typeface="Times New Roman" pitchFamily="18" charset="0"/>
              </a:rPr>
              <a:t>Providing the ability to control reaction times.</a:t>
            </a:r>
          </a:p>
          <a:p>
            <a:pPr marL="514350" indent="-514350" algn="just">
              <a:lnSpc>
                <a:spcPct val="80000"/>
              </a:lnSpc>
              <a:buFont typeface="Arial" pitchFamily="34" charset="0"/>
              <a:buChar char="•"/>
            </a:pPr>
            <a:endParaRPr lang="en-US" sz="2800" dirty="0" smtClean="0">
              <a:solidFill>
                <a:schemeClr val="tx1"/>
              </a:solidFill>
              <a:latin typeface="Cambria" pitchFamily="18" charset="0"/>
              <a:cs typeface="Times New Roman" pitchFamily="18" charset="0"/>
            </a:endParaRPr>
          </a:p>
          <a:p>
            <a:pPr marL="514350" indent="-514350" algn="just">
              <a:lnSpc>
                <a:spcPct val="80000"/>
              </a:lnSpc>
              <a:buFont typeface="Arial" pitchFamily="34" charset="0"/>
              <a:buChar char="•"/>
            </a:pPr>
            <a:r>
              <a:rPr lang="en-US" sz="2800" dirty="0" smtClean="0">
                <a:solidFill>
                  <a:schemeClr val="tx1"/>
                </a:solidFill>
                <a:latin typeface="Cambria" pitchFamily="18" charset="0"/>
                <a:cs typeface="Times New Roman" pitchFamily="18" charset="0"/>
              </a:rPr>
              <a:t>Easy separation from reaction mixture.</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85794"/>
            <a:ext cx="9144000" cy="6072206"/>
          </a:xfrm>
          <a:solidFill>
            <a:srgbClr val="25B21E"/>
          </a:solidFill>
        </p:spPr>
        <p:txBody>
          <a:bodyPr>
            <a:noAutofit/>
          </a:bodyPr>
          <a:lstStyle/>
          <a:p>
            <a:pPr>
              <a:buFont typeface="Wingdings" pitchFamily="2" charset="2"/>
              <a:buChar char="Ø"/>
            </a:pPr>
            <a:r>
              <a:rPr lang="en-US" sz="2800" b="1" dirty="0" smtClean="0">
                <a:latin typeface="Cambria" pitchFamily="18" charset="0"/>
                <a:cs typeface="Times New Roman" pitchFamily="18" charset="0"/>
              </a:rPr>
              <a:t>Organic</a:t>
            </a:r>
          </a:p>
          <a:p>
            <a:pPr>
              <a:buFont typeface="Wingdings" pitchFamily="2" charset="2"/>
              <a:buChar char="ü"/>
            </a:pPr>
            <a:r>
              <a:rPr lang="en-US" sz="2800" dirty="0" smtClean="0">
                <a:latin typeface="Cambria" pitchFamily="18" charset="0"/>
                <a:cs typeface="Times New Roman" pitchFamily="18" charset="0"/>
              </a:rPr>
              <a:t>Natural polymers</a:t>
            </a:r>
          </a:p>
          <a:p>
            <a:r>
              <a:rPr lang="en-US" sz="2800" dirty="0" smtClean="0">
                <a:latin typeface="Cambria" pitchFamily="18" charset="0"/>
                <a:cs typeface="Times New Roman" pitchFamily="18" charset="0"/>
              </a:rPr>
              <a:t>Polysaccharides: Cellulose , Agar, </a:t>
            </a:r>
            <a:r>
              <a:rPr lang="en-US" sz="2800" dirty="0" err="1" smtClean="0">
                <a:latin typeface="Cambria" pitchFamily="18" charset="0"/>
                <a:cs typeface="Times New Roman" pitchFamily="18" charset="0"/>
              </a:rPr>
              <a:t>Agarose</a:t>
            </a:r>
            <a:r>
              <a:rPr lang="en-US" sz="2800" dirty="0" smtClean="0">
                <a:latin typeface="Cambria" pitchFamily="18" charset="0"/>
                <a:cs typeface="Times New Roman" pitchFamily="18" charset="0"/>
              </a:rPr>
              <a:t> , Alginate</a:t>
            </a:r>
          </a:p>
          <a:p>
            <a:r>
              <a:rPr lang="en-US" sz="2800" dirty="0" smtClean="0">
                <a:latin typeface="Cambria" pitchFamily="18" charset="0"/>
                <a:cs typeface="Times New Roman" pitchFamily="18" charset="0"/>
              </a:rPr>
              <a:t>Carbon: Activated charcoal</a:t>
            </a:r>
          </a:p>
          <a:p>
            <a:pPr>
              <a:buFont typeface="Wingdings" pitchFamily="2" charset="2"/>
              <a:buChar char="ü"/>
            </a:pPr>
            <a:r>
              <a:rPr lang="en-US" sz="2800" dirty="0" smtClean="0">
                <a:latin typeface="Cambria" pitchFamily="18" charset="0"/>
                <a:cs typeface="Times New Roman" pitchFamily="18" charset="0"/>
              </a:rPr>
              <a:t>Synthetic Polymers</a:t>
            </a:r>
          </a:p>
          <a:p>
            <a:r>
              <a:rPr lang="en-US" sz="2800" dirty="0" smtClean="0">
                <a:latin typeface="Cambria" pitchFamily="18" charset="0"/>
                <a:cs typeface="Times New Roman" pitchFamily="18" charset="0"/>
              </a:rPr>
              <a:t>Polystyrene. </a:t>
            </a:r>
          </a:p>
          <a:p>
            <a:r>
              <a:rPr lang="en-US" sz="2800" dirty="0" smtClean="0">
                <a:latin typeface="Cambria" pitchFamily="18" charset="0"/>
                <a:cs typeface="Times New Roman" pitchFamily="18" charset="0"/>
              </a:rPr>
              <a:t>Other polymers: </a:t>
            </a:r>
            <a:r>
              <a:rPr lang="en-US" sz="2800" dirty="0" err="1" smtClean="0">
                <a:latin typeface="Cambria" pitchFamily="18" charset="0"/>
                <a:cs typeface="Times New Roman" pitchFamily="18" charset="0"/>
              </a:rPr>
              <a:t>polyacrylate</a:t>
            </a:r>
            <a:r>
              <a:rPr lang="en-US" sz="2800" dirty="0" smtClean="0">
                <a:latin typeface="Cambria" pitchFamily="18" charset="0"/>
                <a:cs typeface="Times New Roman" pitchFamily="18" charset="0"/>
              </a:rPr>
              <a:t>, </a:t>
            </a:r>
            <a:r>
              <a:rPr lang="en-US" sz="2800" dirty="0" err="1" smtClean="0">
                <a:latin typeface="Cambria" pitchFamily="18" charset="0"/>
                <a:cs typeface="Times New Roman" pitchFamily="18" charset="0"/>
              </a:rPr>
              <a:t>polyacrylamide</a:t>
            </a:r>
            <a:r>
              <a:rPr lang="en-US" sz="2800" dirty="0" smtClean="0">
                <a:latin typeface="Cambria" pitchFamily="18" charset="0"/>
                <a:cs typeface="Times New Roman" pitchFamily="18" charset="0"/>
              </a:rPr>
              <a:t>, polyamides</a:t>
            </a:r>
          </a:p>
          <a:p>
            <a:pPr>
              <a:buFont typeface="Wingdings" pitchFamily="2" charset="2"/>
              <a:buChar char="Ø"/>
            </a:pPr>
            <a:r>
              <a:rPr lang="en-US" sz="2800" b="1" dirty="0" smtClean="0">
                <a:latin typeface="Cambria" pitchFamily="18" charset="0"/>
                <a:cs typeface="Times New Roman" pitchFamily="18" charset="0"/>
              </a:rPr>
              <a:t>Inorganic </a:t>
            </a:r>
          </a:p>
          <a:p>
            <a:pPr>
              <a:buFont typeface="Wingdings" pitchFamily="2" charset="2"/>
              <a:buChar char="ü"/>
            </a:pPr>
            <a:r>
              <a:rPr lang="en-US" sz="2800" dirty="0" smtClean="0">
                <a:latin typeface="Cambria" pitchFamily="18" charset="0"/>
                <a:cs typeface="Times New Roman" pitchFamily="18" charset="0"/>
              </a:rPr>
              <a:t>Natural minerals: </a:t>
            </a:r>
            <a:r>
              <a:rPr lang="en-US" sz="2800" dirty="0" err="1" smtClean="0">
                <a:latin typeface="Cambria" pitchFamily="18" charset="0"/>
                <a:cs typeface="Times New Roman" pitchFamily="18" charset="0"/>
              </a:rPr>
              <a:t>bentonite,Silica</a:t>
            </a:r>
            <a:r>
              <a:rPr lang="en-US" sz="2800" dirty="0" smtClean="0">
                <a:latin typeface="Cambria" pitchFamily="18" charset="0"/>
                <a:cs typeface="Times New Roman" pitchFamily="18" charset="0"/>
              </a:rPr>
              <a:t>, Alumina</a:t>
            </a:r>
          </a:p>
          <a:p>
            <a:pPr>
              <a:buFont typeface="Wingdings" pitchFamily="2" charset="2"/>
              <a:buChar char="ü"/>
            </a:pPr>
            <a:r>
              <a:rPr lang="en-US" sz="2800" dirty="0" smtClean="0">
                <a:latin typeface="Cambria" pitchFamily="18" charset="0"/>
                <a:cs typeface="Times New Roman" pitchFamily="18" charset="0"/>
              </a:rPr>
              <a:t>Processed materials: glass</a:t>
            </a:r>
          </a:p>
        </p:txBody>
      </p:sp>
      <p:sp>
        <p:nvSpPr>
          <p:cNvPr id="5" name="TextBox 4"/>
          <p:cNvSpPr txBox="1"/>
          <p:nvPr/>
        </p:nvSpPr>
        <p:spPr>
          <a:xfrm>
            <a:off x="0" y="0"/>
            <a:ext cx="9144000" cy="769441"/>
          </a:xfrm>
          <a:prstGeom prst="rect">
            <a:avLst/>
          </a:prstGeom>
          <a:solidFill>
            <a:srgbClr val="7030A0"/>
          </a:solidFill>
        </p:spPr>
        <p:txBody>
          <a:bodyPr wrap="square" rtlCol="0">
            <a:spAutoFit/>
          </a:bodyPr>
          <a:lstStyle/>
          <a:p>
            <a:r>
              <a:rPr lang="en-US" sz="4400" b="1" u="sng" dirty="0" smtClean="0">
                <a:latin typeface="Cambria" pitchFamily="18" charset="0"/>
                <a:cs typeface="Times New Roman" pitchFamily="18" charset="0"/>
              </a:rPr>
              <a:t>Material for Enzyme </a:t>
            </a:r>
            <a:r>
              <a:rPr lang="en-US" sz="4000" b="1" u="sng" dirty="0" smtClean="0">
                <a:latin typeface="Cambria" pitchFamily="18" charset="0"/>
                <a:cs typeface="Times New Roman" pitchFamily="18" charset="0"/>
              </a:rPr>
              <a:t>Immobilization</a:t>
            </a:r>
            <a:endParaRPr lang="en-IN" sz="4000" b="1" u="sng" dirty="0">
              <a:latin typeface="Cambria"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68346"/>
          </a:xfrm>
          <a:solidFill>
            <a:srgbClr val="990099"/>
          </a:solidFill>
        </p:spPr>
        <p:txBody>
          <a:bodyPr>
            <a:normAutofit/>
          </a:bodyPr>
          <a:lstStyle/>
          <a:p>
            <a:r>
              <a:rPr lang="en-US" b="1" u="sng" dirty="0" smtClean="0">
                <a:latin typeface="Cambria" pitchFamily="18" charset="0"/>
                <a:cs typeface="Times New Roman" pitchFamily="18" charset="0"/>
              </a:rPr>
              <a:t>Properties of ideal carrier matrix </a:t>
            </a:r>
            <a:endParaRPr lang="en-IN" dirty="0">
              <a:latin typeface="Cambria" pitchFamily="18" charset="0"/>
            </a:endParaRPr>
          </a:p>
        </p:txBody>
      </p:sp>
      <p:sp>
        <p:nvSpPr>
          <p:cNvPr id="3" name="Content Placeholder 2"/>
          <p:cNvSpPr>
            <a:spLocks noGrp="1"/>
          </p:cNvSpPr>
          <p:nvPr>
            <p:ph idx="1"/>
          </p:nvPr>
        </p:nvSpPr>
        <p:spPr>
          <a:xfrm>
            <a:off x="0" y="857232"/>
            <a:ext cx="9144000" cy="6000768"/>
          </a:xfrm>
          <a:solidFill>
            <a:srgbClr val="92D050"/>
          </a:solidFill>
        </p:spPr>
        <p:txBody>
          <a:bodyPr>
            <a:normAutofit/>
          </a:bodyPr>
          <a:lstStyle/>
          <a:p>
            <a:pPr marL="514350" indent="-514350">
              <a:lnSpc>
                <a:spcPct val="150000"/>
              </a:lnSpc>
            </a:pPr>
            <a:r>
              <a:rPr lang="en-US" dirty="0" smtClean="0">
                <a:latin typeface="Cambria" pitchFamily="18" charset="0"/>
                <a:cs typeface="Times New Roman" pitchFamily="18" charset="0"/>
              </a:rPr>
              <a:t>Inertness toward enzymes.</a:t>
            </a:r>
          </a:p>
          <a:p>
            <a:pPr marL="514350" indent="-514350">
              <a:lnSpc>
                <a:spcPct val="150000"/>
              </a:lnSpc>
            </a:pPr>
            <a:r>
              <a:rPr lang="en-US" dirty="0" smtClean="0">
                <a:latin typeface="Cambria" pitchFamily="18" charset="0"/>
                <a:cs typeface="Times New Roman" pitchFamily="18" charset="0"/>
              </a:rPr>
              <a:t>Physical strength (resistance to compression)</a:t>
            </a:r>
          </a:p>
          <a:p>
            <a:pPr marL="514350" indent="-514350">
              <a:lnSpc>
                <a:spcPct val="150000"/>
              </a:lnSpc>
            </a:pPr>
            <a:r>
              <a:rPr lang="en-US" dirty="0" smtClean="0">
                <a:latin typeface="Cambria" pitchFamily="18" charset="0"/>
                <a:cs typeface="Times New Roman" pitchFamily="18" charset="0"/>
              </a:rPr>
              <a:t>Enhancement of enzyme specificity.</a:t>
            </a:r>
          </a:p>
          <a:p>
            <a:pPr marL="514350" indent="-514350">
              <a:lnSpc>
                <a:spcPct val="150000"/>
              </a:lnSpc>
            </a:pPr>
            <a:r>
              <a:rPr lang="en-US" dirty="0" smtClean="0">
                <a:latin typeface="Cambria" pitchFamily="18" charset="0"/>
                <a:cs typeface="Times New Roman" pitchFamily="18" charset="0"/>
              </a:rPr>
              <a:t>Reduction in non-specific adsorption.</a:t>
            </a:r>
          </a:p>
          <a:p>
            <a:pPr marL="514350" indent="-514350">
              <a:lnSpc>
                <a:spcPct val="150000"/>
              </a:lnSpc>
            </a:pPr>
            <a:r>
              <a:rPr lang="en-US" dirty="0" smtClean="0">
                <a:latin typeface="Cambria" pitchFamily="18" charset="0"/>
                <a:cs typeface="Times New Roman" pitchFamily="18" charset="0"/>
              </a:rPr>
              <a:t>Resistance to microbial attack.</a:t>
            </a:r>
          </a:p>
          <a:p>
            <a:pPr marL="514350" indent="-514350">
              <a:lnSpc>
                <a:spcPct val="150000"/>
              </a:lnSpc>
            </a:pPr>
            <a:r>
              <a:rPr lang="en-US" dirty="0" smtClean="0">
                <a:latin typeface="Cambria" pitchFamily="18" charset="0"/>
                <a:cs typeface="Times New Roman" pitchFamily="18" charset="0"/>
              </a:rPr>
              <a:t>Reduction in product inhibition.</a:t>
            </a:r>
          </a:p>
          <a:p>
            <a:pPr marL="514350" indent="-514350">
              <a:lnSpc>
                <a:spcPct val="150000"/>
              </a:lnSpc>
            </a:pPr>
            <a:r>
              <a:rPr lang="en-US" dirty="0" smtClean="0">
                <a:latin typeface="Cambria" pitchFamily="18" charset="0"/>
                <a:cs typeface="Times New Roman" pitchFamily="18" charset="0"/>
              </a:rPr>
              <a:t>Availability at low cost.</a:t>
            </a:r>
            <a:endParaRPr lang="en-IN" dirty="0">
              <a:latin typeface="Cambria"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2"/>
          <a:srcRect/>
          <a:stretch>
            <a:fillRect/>
          </a:stretch>
        </p:blipFill>
        <p:spPr bwMode="auto">
          <a:xfrm>
            <a:off x="3929058" y="1142984"/>
            <a:ext cx="573891" cy="714380"/>
          </a:xfrm>
          <a:prstGeom prst="rect">
            <a:avLst/>
          </a:prstGeom>
          <a:noFill/>
          <a:ln w="9525">
            <a:noFill/>
            <a:miter lim="800000"/>
            <a:headEnd/>
            <a:tailEnd/>
          </a:ln>
          <a:effectLst/>
        </p:spPr>
      </p:pic>
      <p:sp>
        <p:nvSpPr>
          <p:cNvPr id="5" name="TextBox 4"/>
          <p:cNvSpPr txBox="1"/>
          <p:nvPr/>
        </p:nvSpPr>
        <p:spPr>
          <a:xfrm>
            <a:off x="357158" y="1181384"/>
            <a:ext cx="3143272" cy="892552"/>
          </a:xfrm>
          <a:prstGeom prst="rect">
            <a:avLst/>
          </a:prstGeom>
          <a:solidFill>
            <a:srgbClr val="92D050"/>
          </a:solidFill>
        </p:spPr>
        <p:txBody>
          <a:bodyPr wrap="square" rtlCol="0">
            <a:spAutoFit/>
          </a:bodyPr>
          <a:lstStyle/>
          <a:p>
            <a:pPr>
              <a:buSzPct val="110000"/>
              <a:buFont typeface="Arial" pitchFamily="34" charset="0"/>
              <a:buChar char="•"/>
            </a:pPr>
            <a:r>
              <a:rPr lang="en-US" sz="2800" b="1" dirty="0" smtClean="0">
                <a:latin typeface="Cambria" pitchFamily="18" charset="0"/>
                <a:cs typeface="Times New Roman" pitchFamily="18" charset="0"/>
              </a:rPr>
              <a:t>  </a:t>
            </a:r>
            <a:r>
              <a:rPr lang="en-US" sz="2400" b="1" dirty="0" smtClean="0">
                <a:latin typeface="Cambria" pitchFamily="18" charset="0"/>
                <a:cs typeface="Times New Roman" pitchFamily="18" charset="0"/>
              </a:rPr>
              <a:t>Physical adsorption</a:t>
            </a:r>
            <a:endParaRPr lang="en-IN" sz="2400" b="1" dirty="0">
              <a:latin typeface="Cambria" pitchFamily="18" charset="0"/>
              <a:cs typeface="Times New Roman" pitchFamily="18" charset="0"/>
            </a:endParaRPr>
          </a:p>
        </p:txBody>
      </p:sp>
      <p:pic>
        <p:nvPicPr>
          <p:cNvPr id="6" name="Picture 5"/>
          <p:cNvPicPr>
            <a:picLocks noChangeAspect="1" noChangeArrowheads="1"/>
          </p:cNvPicPr>
          <p:nvPr/>
        </p:nvPicPr>
        <p:blipFill>
          <a:blip r:embed="rId3"/>
          <a:srcRect/>
          <a:stretch>
            <a:fillRect/>
          </a:stretch>
        </p:blipFill>
        <p:spPr bwMode="auto">
          <a:xfrm>
            <a:off x="3786182" y="2000240"/>
            <a:ext cx="3869337" cy="3786214"/>
          </a:xfrm>
          <a:prstGeom prst="rect">
            <a:avLst/>
          </a:prstGeom>
          <a:noFill/>
          <a:ln w="9525">
            <a:noFill/>
            <a:miter lim="800000"/>
            <a:headEnd/>
            <a:tailEnd/>
          </a:ln>
          <a:effectLst/>
        </p:spPr>
      </p:pic>
      <p:pic>
        <p:nvPicPr>
          <p:cNvPr id="7" name="Picture 6"/>
          <p:cNvPicPr>
            <a:picLocks noChangeAspect="1" noChangeArrowheads="1"/>
          </p:cNvPicPr>
          <p:nvPr/>
        </p:nvPicPr>
        <p:blipFill>
          <a:blip r:embed="rId4"/>
          <a:srcRect/>
          <a:stretch>
            <a:fillRect/>
          </a:stretch>
        </p:blipFill>
        <p:spPr bwMode="auto">
          <a:xfrm>
            <a:off x="3786182" y="5667375"/>
            <a:ext cx="1473679" cy="1190625"/>
          </a:xfrm>
          <a:prstGeom prst="rect">
            <a:avLst/>
          </a:prstGeom>
          <a:noFill/>
          <a:ln w="9525">
            <a:noFill/>
            <a:miter lim="800000"/>
            <a:headEnd/>
            <a:tailEnd/>
          </a:ln>
          <a:effectLst/>
        </p:spPr>
      </p:pic>
      <p:sp>
        <p:nvSpPr>
          <p:cNvPr id="8" name="TextBox 7"/>
          <p:cNvSpPr txBox="1"/>
          <p:nvPr/>
        </p:nvSpPr>
        <p:spPr>
          <a:xfrm>
            <a:off x="357158" y="1714488"/>
            <a:ext cx="3143272" cy="4524315"/>
          </a:xfrm>
          <a:prstGeom prst="rect">
            <a:avLst/>
          </a:prstGeom>
          <a:solidFill>
            <a:srgbClr val="92D050"/>
          </a:solidFill>
        </p:spPr>
        <p:txBody>
          <a:bodyPr wrap="square" rtlCol="0">
            <a:spAutoFit/>
          </a:bodyPr>
          <a:lstStyle/>
          <a:p>
            <a:pPr>
              <a:buFont typeface="Arial" pitchFamily="34" charset="0"/>
              <a:buChar char="•"/>
            </a:pPr>
            <a:r>
              <a:rPr lang="en-US" sz="2200" b="1" dirty="0" smtClean="0">
                <a:latin typeface="Cambria" pitchFamily="18" charset="0"/>
                <a:cs typeface="Times New Roman" pitchFamily="18" charset="0"/>
              </a:rPr>
              <a:t> </a:t>
            </a:r>
            <a:r>
              <a:rPr lang="en-US" b="1" dirty="0" smtClean="0">
                <a:latin typeface="Cambria" pitchFamily="18" charset="0"/>
                <a:cs typeface="Times New Roman" pitchFamily="18" charset="0"/>
              </a:rPr>
              <a:t> </a:t>
            </a:r>
            <a:r>
              <a:rPr lang="en-US" sz="2400" b="1" dirty="0" smtClean="0">
                <a:latin typeface="Cambria" pitchFamily="18" charset="0"/>
                <a:cs typeface="Times New Roman" pitchFamily="18" charset="0"/>
              </a:rPr>
              <a:t>Covalent bonding</a:t>
            </a:r>
          </a:p>
          <a:p>
            <a:pPr>
              <a:buFont typeface="Arial" pitchFamily="34" charset="0"/>
              <a:buChar char="•"/>
            </a:pPr>
            <a:endParaRPr lang="en-US" sz="2400" b="1" dirty="0">
              <a:latin typeface="Cambria" pitchFamily="18" charset="0"/>
              <a:cs typeface="Times New Roman" pitchFamily="18" charset="0"/>
            </a:endParaRPr>
          </a:p>
          <a:p>
            <a:endParaRPr lang="en-US" sz="2400" b="1" dirty="0">
              <a:latin typeface="Cambria" pitchFamily="18" charset="0"/>
              <a:cs typeface="Times New Roman" pitchFamily="18" charset="0"/>
            </a:endParaRPr>
          </a:p>
          <a:p>
            <a:pPr>
              <a:buFont typeface="Arial" pitchFamily="34" charset="0"/>
              <a:buChar char="•"/>
            </a:pPr>
            <a:r>
              <a:rPr lang="en-US" sz="2400" b="1" dirty="0" smtClean="0">
                <a:latin typeface="Cambria" pitchFamily="18" charset="0"/>
                <a:cs typeface="Times New Roman" pitchFamily="18" charset="0"/>
              </a:rPr>
              <a:t>  Entrapment</a:t>
            </a:r>
          </a:p>
          <a:p>
            <a:pPr>
              <a:buFont typeface="Arial" pitchFamily="34" charset="0"/>
              <a:buChar char="•"/>
            </a:pPr>
            <a:endParaRPr lang="en-US" sz="2400" b="1" dirty="0">
              <a:latin typeface="Cambria" pitchFamily="18" charset="0"/>
              <a:cs typeface="Times New Roman" pitchFamily="18" charset="0"/>
            </a:endParaRPr>
          </a:p>
          <a:p>
            <a:endParaRPr lang="en-US" sz="2400" b="1" dirty="0" smtClean="0">
              <a:latin typeface="Cambria" pitchFamily="18" charset="0"/>
              <a:cs typeface="Times New Roman" pitchFamily="18" charset="0"/>
            </a:endParaRPr>
          </a:p>
          <a:p>
            <a:endParaRPr lang="en-US" sz="2400" b="1" dirty="0">
              <a:latin typeface="Cambria" pitchFamily="18" charset="0"/>
              <a:cs typeface="Times New Roman" pitchFamily="18" charset="0"/>
            </a:endParaRPr>
          </a:p>
          <a:p>
            <a:pPr>
              <a:buFont typeface="Arial" pitchFamily="34" charset="0"/>
              <a:buChar char="•"/>
            </a:pPr>
            <a:r>
              <a:rPr lang="en-US" sz="2400" b="1" dirty="0" smtClean="0">
                <a:latin typeface="Cambria" pitchFamily="18" charset="0"/>
                <a:cs typeface="Times New Roman" pitchFamily="18" charset="0"/>
              </a:rPr>
              <a:t> </a:t>
            </a:r>
            <a:r>
              <a:rPr lang="en-US" sz="2400" b="1" dirty="0" smtClean="0">
                <a:latin typeface="Cambria" pitchFamily="18" charset="0"/>
                <a:cs typeface="Times New Roman" pitchFamily="18" charset="0"/>
              </a:rPr>
              <a:t>Microencapsulation</a:t>
            </a:r>
          </a:p>
          <a:p>
            <a:pPr>
              <a:buFont typeface="Arial" pitchFamily="34" charset="0"/>
              <a:buChar char="•"/>
            </a:pPr>
            <a:endParaRPr lang="en-US" sz="2400" b="1" dirty="0">
              <a:latin typeface="Cambria" pitchFamily="18" charset="0"/>
              <a:cs typeface="Times New Roman" pitchFamily="18" charset="0"/>
            </a:endParaRPr>
          </a:p>
          <a:p>
            <a:pPr>
              <a:buFont typeface="Arial" pitchFamily="34" charset="0"/>
              <a:buChar char="•"/>
            </a:pPr>
            <a:endParaRPr lang="en-US" sz="2400" b="1" dirty="0" smtClean="0">
              <a:latin typeface="Cambria" pitchFamily="18" charset="0"/>
              <a:cs typeface="Times New Roman" pitchFamily="18" charset="0"/>
            </a:endParaRPr>
          </a:p>
          <a:p>
            <a:endParaRPr lang="en-US" sz="2400" b="1" dirty="0">
              <a:latin typeface="Cambria" pitchFamily="18" charset="0"/>
              <a:cs typeface="Times New Roman" pitchFamily="18" charset="0"/>
            </a:endParaRPr>
          </a:p>
          <a:p>
            <a:pPr>
              <a:buFont typeface="Arial" pitchFamily="34" charset="0"/>
              <a:buChar char="•"/>
            </a:pPr>
            <a:r>
              <a:rPr lang="en-US" sz="2400" b="1" dirty="0" smtClean="0">
                <a:latin typeface="Cambria" pitchFamily="18" charset="0"/>
                <a:cs typeface="Times New Roman" pitchFamily="18" charset="0"/>
              </a:rPr>
              <a:t>  Cross-linking</a:t>
            </a:r>
            <a:endParaRPr lang="en-US" b="1" dirty="0" smtClean="0">
              <a:latin typeface="Cambria" pitchFamily="18" charset="0"/>
              <a:cs typeface="Times New Roman" pitchFamily="18" charset="0"/>
            </a:endParaRPr>
          </a:p>
        </p:txBody>
      </p:sp>
      <p:sp>
        <p:nvSpPr>
          <p:cNvPr id="9" name="TextBox 8"/>
          <p:cNvSpPr txBox="1"/>
          <p:nvPr/>
        </p:nvSpPr>
        <p:spPr>
          <a:xfrm>
            <a:off x="0" y="0"/>
            <a:ext cx="9144000" cy="769441"/>
          </a:xfrm>
          <a:prstGeom prst="rect">
            <a:avLst/>
          </a:prstGeom>
          <a:solidFill>
            <a:srgbClr val="990099"/>
          </a:solidFill>
        </p:spPr>
        <p:txBody>
          <a:bodyPr wrap="square" rtlCol="0">
            <a:spAutoFit/>
          </a:bodyPr>
          <a:lstStyle/>
          <a:p>
            <a:pPr>
              <a:buNone/>
            </a:pPr>
            <a:r>
              <a:rPr lang="en-IN" sz="4400" b="1" u="sng" dirty="0" smtClean="0">
                <a:latin typeface="Cambria" pitchFamily="18" charset="0"/>
                <a:cs typeface="Times New Roman" pitchFamily="18" charset="0"/>
              </a:rPr>
              <a:t>Methods for Enzyme </a:t>
            </a:r>
            <a:r>
              <a:rPr lang="en-IN" sz="3600" b="1" u="sng" dirty="0" smtClean="0">
                <a:latin typeface="Cambria" pitchFamily="18" charset="0"/>
                <a:cs typeface="Times New Roman" pitchFamily="18" charset="0"/>
              </a:rPr>
              <a:t>Immobilization</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1748</TotalTime>
  <Words>1423</Words>
  <Application>Microsoft Office PowerPoint</Application>
  <PresentationFormat>On-screen Show (4:3)</PresentationFormat>
  <Paragraphs>273</Paragraphs>
  <Slides>34</Slides>
  <Notes>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Slide 1</vt:lpstr>
      <vt:lpstr>Slide 2</vt:lpstr>
      <vt:lpstr>Historical events</vt:lpstr>
      <vt:lpstr>Slide 4</vt:lpstr>
      <vt:lpstr>Slide 5</vt:lpstr>
      <vt:lpstr>Purpose</vt:lpstr>
      <vt:lpstr>Slide 7</vt:lpstr>
      <vt:lpstr>Properties of ideal carrier matrix </vt:lpstr>
      <vt:lpstr>Slide 9</vt:lpstr>
      <vt:lpstr>Slide 10</vt:lpstr>
      <vt:lpstr>Slide 11</vt:lpstr>
      <vt:lpstr>Slide 12</vt:lpstr>
      <vt:lpstr>Slide 13</vt:lpstr>
      <vt:lpstr>Slide 14</vt:lpstr>
      <vt:lpstr>Slide 15</vt:lpstr>
      <vt:lpstr>Slide 16</vt:lpstr>
      <vt:lpstr>Slide 17</vt:lpstr>
      <vt:lpstr>Slide 18</vt:lpstr>
      <vt:lpstr>Cross-linking</vt:lpstr>
      <vt:lpstr>Slide 20</vt:lpstr>
      <vt:lpstr>Slide 21</vt:lpstr>
      <vt:lpstr>Slide 22</vt:lpstr>
      <vt:lpstr>Slide 23</vt:lpstr>
      <vt:lpstr>Slide 24</vt:lpstr>
      <vt:lpstr>Slide 25</vt:lpstr>
      <vt:lpstr> Production of high fructose  syrup by glucose  isomerase </vt:lpstr>
      <vt:lpstr>Slide 27</vt:lpstr>
      <vt:lpstr>Slide 28</vt:lpstr>
      <vt:lpstr>Principle of ELISA for diagnosis</vt:lpstr>
      <vt:lpstr>Other Applications</vt:lpstr>
      <vt:lpstr>Comparison of chemical and enzymatic process for hydrolysis of Pencillin G</vt:lpstr>
      <vt:lpstr>Future Prospects</vt:lpstr>
      <vt:lpstr>Conclusion</vt:lpstr>
      <vt:lpstr>Slide 34</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AHSAN UL HAQ</dc:creator>
  <cp:lastModifiedBy>Best Buy</cp:lastModifiedBy>
  <cp:revision>426</cp:revision>
  <dcterms:created xsi:type="dcterms:W3CDTF">2011-11-12T16:25:11Z</dcterms:created>
  <dcterms:modified xsi:type="dcterms:W3CDTF">2019-05-14T12:50:05Z</dcterms:modified>
</cp:coreProperties>
</file>